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76" r:id="rId2"/>
    <p:sldMasterId id="2147483689" r:id="rId3"/>
    <p:sldMasterId id="2147483702" r:id="rId4"/>
    <p:sldMasterId id="2147483715" r:id="rId5"/>
    <p:sldMasterId id="2147483728" r:id="rId6"/>
    <p:sldMasterId id="2147483741" r:id="rId7"/>
    <p:sldMasterId id="2147483754" r:id="rId8"/>
  </p:sldMasterIdLst>
  <p:notesMasterIdLst>
    <p:notesMasterId r:id="rId48"/>
  </p:notesMasterIdLst>
  <p:handoutMasterIdLst>
    <p:handoutMasterId r:id="rId49"/>
  </p:handoutMasterIdLst>
  <p:sldIdLst>
    <p:sldId id="277" r:id="rId9"/>
    <p:sldId id="284" r:id="rId10"/>
    <p:sldId id="336" r:id="rId11"/>
    <p:sldId id="316" r:id="rId12"/>
    <p:sldId id="311" r:id="rId13"/>
    <p:sldId id="335" r:id="rId14"/>
    <p:sldId id="315" r:id="rId15"/>
    <p:sldId id="312" r:id="rId16"/>
    <p:sldId id="282" r:id="rId17"/>
    <p:sldId id="309" r:id="rId18"/>
    <p:sldId id="280" r:id="rId19"/>
    <p:sldId id="344" r:id="rId20"/>
    <p:sldId id="313" r:id="rId21"/>
    <p:sldId id="314" r:id="rId22"/>
    <p:sldId id="317" r:id="rId23"/>
    <p:sldId id="342" r:id="rId24"/>
    <p:sldId id="343" r:id="rId25"/>
    <p:sldId id="318" r:id="rId26"/>
    <p:sldId id="337" r:id="rId27"/>
    <p:sldId id="338" r:id="rId28"/>
    <p:sldId id="339" r:id="rId29"/>
    <p:sldId id="340" r:id="rId30"/>
    <p:sldId id="341" r:id="rId31"/>
    <p:sldId id="321" r:id="rId32"/>
    <p:sldId id="345" r:id="rId33"/>
    <p:sldId id="333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25" r:id="rId42"/>
    <p:sldId id="320" r:id="rId43"/>
    <p:sldId id="322" r:id="rId44"/>
    <p:sldId id="323" r:id="rId45"/>
    <p:sldId id="324" r:id="rId46"/>
    <p:sldId id="305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ev Suraski" initials="Z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3A3A"/>
    <a:srgbClr val="C53131"/>
    <a:srgbClr val="0096D2"/>
    <a:srgbClr val="6E97C8"/>
    <a:srgbClr val="C74949"/>
    <a:srgbClr val="AA3434"/>
    <a:srgbClr val="A45252"/>
    <a:srgbClr val="B06060"/>
    <a:srgbClr val="9A4C4C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34" autoAdjust="0"/>
    <p:restoredTop sz="86445" autoAdjust="0"/>
  </p:normalViewPr>
  <p:slideViewPr>
    <p:cSldViewPr>
      <p:cViewPr varScale="1">
        <p:scale>
          <a:sx n="105" d="100"/>
          <a:sy n="105" d="100"/>
        </p:scale>
        <p:origin x="-17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r>
              <a:rPr lang="en-US" smtClean="0"/>
              <a:t>otr:  of the respondants</a:t>
            </a: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A24E7A89-123A-4444-B76B-EF672970A0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4460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r>
              <a:rPr lang="en-US" smtClean="0"/>
              <a:t>otr:  of the respondants</a:t>
            </a: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21BD878-2954-4557-9782-325E1C1C2D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795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E62E4-3306-424A-905E-F934714C4DC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fld id="{3F6C7710-FC6C-4D1B-AB93-BE3E5AD22566}" type="slidenum">
              <a:rPr lang="de-DE" sz="120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31</a:t>
            </a:fld>
            <a:endParaRPr lang="de-DE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85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48188" cy="34115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11738" cy="40068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7560"/>
          <a:lstStyle>
            <a:lvl1pPr marL="273050" indent="-27305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lnSpc>
                <a:spcPct val="95000"/>
              </a:lnSpc>
              <a:spcBef>
                <a:spcPts val="450"/>
              </a:spcBef>
              <a:buSzPct val="45000"/>
              <a:buFont typeface="Wingdings" charset="2"/>
              <a:buChar char=""/>
            </a:pPr>
            <a:r>
              <a:rPr lang="de-DE" smtClean="0">
                <a:cs typeface="Arial Unicode MS" charset="0"/>
              </a:rPr>
              <a:t>XOOPS is a OO CMS</a:t>
            </a:r>
          </a:p>
          <a:p>
            <a:pPr>
              <a:lnSpc>
                <a:spcPct val="95000"/>
              </a:lnSpc>
              <a:spcBef>
                <a:spcPts val="450"/>
              </a:spcBef>
              <a:buSzPct val="45000"/>
              <a:buFont typeface="Wingdings" charset="2"/>
              <a:buChar char=""/>
            </a:pPr>
            <a:r>
              <a:rPr lang="de-DE" smtClean="0">
                <a:cs typeface="Arial Unicode MS" charset="0"/>
              </a:rPr>
              <a:t>It shows near the same picture as wordpress, except for trunk, where speedup became a bit more significant, because OO operations became significantly faster with the run-time binding caches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fld id="{C1A6181B-E669-40F1-804E-536A999E3397}" type="slidenum">
              <a:rPr lang="de-DE" sz="120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32</a:t>
            </a:fld>
            <a:endParaRPr lang="de-DE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95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48188" cy="34115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11738" cy="40068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7560"/>
          <a:lstStyle>
            <a:lvl1pPr marL="273050" indent="-27305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lnSpc>
                <a:spcPct val="95000"/>
              </a:lnSpc>
              <a:spcBef>
                <a:spcPts val="450"/>
              </a:spcBef>
              <a:buSzPct val="45000"/>
              <a:buFont typeface="Wingdings" charset="2"/>
              <a:buChar char=""/>
            </a:pPr>
            <a:r>
              <a:rPr lang="de-DE" smtClean="0">
                <a:cs typeface="Arial Unicode MS" charset="0"/>
              </a:rPr>
              <a:t>Right now it's not a real-life application it's just a test which load most of ZF classes</a:t>
            </a:r>
          </a:p>
          <a:p>
            <a:pPr>
              <a:lnSpc>
                <a:spcPct val="95000"/>
              </a:lnSpc>
              <a:spcBef>
                <a:spcPts val="450"/>
              </a:spcBef>
              <a:buSzPct val="45000"/>
              <a:buFont typeface="Wingdings" charset="2"/>
              <a:buChar char=""/>
            </a:pPr>
            <a:r>
              <a:rPr lang="de-DE" smtClean="0">
                <a:cs typeface="Arial Unicode MS" charset="0"/>
              </a:rPr>
              <a:t>As usually 5.3 has the fastest compiler, it's even faster than in trunk because there we have to care about interned strings and cache slots</a:t>
            </a:r>
          </a:p>
          <a:p>
            <a:pPr>
              <a:lnSpc>
                <a:spcPct val="95000"/>
              </a:lnSpc>
              <a:spcBef>
                <a:spcPts val="450"/>
              </a:spcBef>
              <a:buSzPct val="45000"/>
              <a:buFont typeface="Wingdings" charset="2"/>
              <a:buChar char=""/>
            </a:pPr>
            <a:r>
              <a:rPr lang="de-DE" smtClean="0">
                <a:cs typeface="Arial Unicode MS" charset="0"/>
              </a:rPr>
              <a:t>But with O+ trunk became significantly faster because of less memory usage </a:t>
            </a:r>
          </a:p>
          <a:p>
            <a:pPr>
              <a:lnSpc>
                <a:spcPct val="95000"/>
              </a:lnSpc>
              <a:spcBef>
                <a:spcPts val="450"/>
              </a:spcBef>
              <a:buSzPct val="45000"/>
              <a:buFont typeface="Wingdings" charset="2"/>
              <a:buChar char=""/>
            </a:pPr>
            <a:r>
              <a:rPr lang="de-DE" smtClean="0">
                <a:cs typeface="Arial Unicode MS" charset="0"/>
              </a:rPr>
              <a:t>As you see O+ makes a huge speedup, because application does nothing special except for including a lot of files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fld id="{5C1502B1-590B-4E6F-A794-76AE6AAC5589}" type="slidenum">
              <a:rPr lang="de-DE" sz="120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33</a:t>
            </a:fld>
            <a:endParaRPr lang="de-DE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05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48188" cy="34115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11738" cy="40068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7560"/>
          <a:lstStyle>
            <a:lvl1pPr marL="273050" indent="-27305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lnSpc>
                <a:spcPct val="95000"/>
              </a:lnSpc>
              <a:spcBef>
                <a:spcPts val="450"/>
              </a:spcBef>
              <a:buSzPct val="45000"/>
              <a:buFont typeface="Wingdings" charset="2"/>
              <a:buChar char=""/>
            </a:pPr>
            <a:r>
              <a:rPr lang="de-DE" smtClean="0">
                <a:cs typeface="Arial Unicode MS" charset="0"/>
              </a:rPr>
              <a:t>Finally scrum. It's a ZF based reference application.</a:t>
            </a:r>
          </a:p>
          <a:p>
            <a:pPr>
              <a:lnSpc>
                <a:spcPct val="95000"/>
              </a:lnSpc>
              <a:spcBef>
                <a:spcPts val="450"/>
              </a:spcBef>
              <a:buSzPct val="45000"/>
              <a:buFont typeface="Wingdings" charset="2"/>
              <a:buChar char=""/>
            </a:pPr>
            <a:r>
              <a:rPr lang="de-DE" smtClean="0">
                <a:cs typeface="Arial Unicode MS" charset="0"/>
              </a:rPr>
              <a:t>It performs XML parsing, DB queries and regular expression matching</a:t>
            </a:r>
          </a:p>
          <a:p>
            <a:pPr>
              <a:lnSpc>
                <a:spcPct val="95000"/>
              </a:lnSpc>
              <a:spcBef>
                <a:spcPts val="450"/>
              </a:spcBef>
              <a:buSzPct val="45000"/>
              <a:buFont typeface="Wingdings" charset="2"/>
              <a:buChar char=""/>
            </a:pPr>
            <a:r>
              <a:rPr lang="de-DE" smtClean="0">
                <a:cs typeface="Arial Unicode MS" charset="0"/>
              </a:rPr>
              <a:t>But anyway it shows pattern very similar to ZF itself.</a:t>
            </a:r>
          </a:p>
          <a:p>
            <a:pPr>
              <a:lnSpc>
                <a:spcPct val="95000"/>
              </a:lnSpc>
              <a:spcBef>
                <a:spcPts val="450"/>
              </a:spcBef>
              <a:buSzPct val="45000"/>
              <a:buFont typeface="Wingdings" charset="2"/>
              <a:buChar char=""/>
            </a:pPr>
            <a:r>
              <a:rPr lang="de-DE" smtClean="0">
                <a:cs typeface="Arial Unicode MS" charset="0"/>
              </a:rPr>
              <a:t>Of course O+ doesn't make such significant speed improvement because application does a real work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E62E4-3306-424A-905E-F934714C4DC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336488" indent="-336488" defTabSz="897301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69A523"/>
              </a:buClr>
              <a:buFont typeface="Arial" pitchFamily="34" charset="0"/>
              <a:buChar char="•"/>
              <a:defRPr/>
            </a:pPr>
            <a:endParaRPr lang="en-US" sz="1800" dirty="0" smtClean="0">
              <a:solidFill>
                <a:srgbClr val="2D3741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FEA9E0-41F7-4926-BE22-F5FB5D26631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178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E62E4-3306-424A-905E-F934714C4DC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E62E4-3306-424A-905E-F934714C4DC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fld id="{EB09E309-967D-447A-925A-6DC0FB6C9641}" type="slidenum">
              <a:rPr lang="de-DE" sz="120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27</a:t>
            </a:fld>
            <a:endParaRPr lang="de-DE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44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48188" cy="34115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11738" cy="41338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7560"/>
          <a:lstStyle>
            <a:lvl1pPr marL="273050" indent="-27305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lnSpc>
                <a:spcPct val="95000"/>
              </a:lnSpc>
              <a:spcBef>
                <a:spcPts val="450"/>
              </a:spcBef>
              <a:buSzPct val="45000"/>
              <a:buFont typeface="Wingdings" charset="2"/>
              <a:buChar char=""/>
            </a:pPr>
            <a:r>
              <a:rPr lang="de-DE" dirty="0" smtClean="0">
                <a:cs typeface="Arial Unicode MS" charset="0"/>
              </a:rPr>
              <a:t>So that's all about the improvements we did and now I'd like to show you how they affects real-life applications</a:t>
            </a:r>
          </a:p>
          <a:p>
            <a:pPr>
              <a:lnSpc>
                <a:spcPct val="95000"/>
              </a:lnSpc>
              <a:spcBef>
                <a:spcPts val="450"/>
              </a:spcBef>
              <a:buSzPct val="45000"/>
              <a:buFont typeface="Wingdings" charset="2"/>
              <a:buChar char=""/>
            </a:pPr>
            <a:r>
              <a:rPr lang="de-DE" dirty="0" smtClean="0">
                <a:cs typeface="Arial Unicode MS" charset="0"/>
              </a:rPr>
              <a:t>I'll show a series of slides to show the effect of the optimizations on different applications</a:t>
            </a:r>
          </a:p>
          <a:p>
            <a:pPr>
              <a:lnSpc>
                <a:spcPct val="95000"/>
              </a:lnSpc>
              <a:spcBef>
                <a:spcPts val="450"/>
              </a:spcBef>
              <a:buSzPct val="45000"/>
              <a:buFont typeface="Wingdings" charset="2"/>
              <a:buChar char=""/>
            </a:pPr>
            <a:r>
              <a:rPr lang="de-DE" dirty="0" smtClean="0">
                <a:cs typeface="Arial Unicode MS" charset="0"/>
              </a:rPr>
              <a:t>On the left side you'll see benchmark results of vanilla PHP and on the right PHP with O+ as an opcode cache</a:t>
            </a:r>
          </a:p>
          <a:p>
            <a:pPr>
              <a:lnSpc>
                <a:spcPct val="95000"/>
              </a:lnSpc>
              <a:spcBef>
                <a:spcPts val="450"/>
              </a:spcBef>
              <a:buSzPct val="45000"/>
              <a:buFont typeface="Wingdings" charset="2"/>
              <a:buChar char=""/>
            </a:pPr>
            <a:r>
              <a:rPr lang="de-DE" dirty="0" smtClean="0">
                <a:cs typeface="Arial Unicode MS" charset="0"/>
              </a:rPr>
              <a:t>All the benchmark results were collected on the same hardware and the same web server with FastCGI SAPI</a:t>
            </a:r>
          </a:p>
          <a:p>
            <a:pPr>
              <a:lnSpc>
                <a:spcPct val="95000"/>
              </a:lnSpc>
              <a:spcBef>
                <a:spcPts val="450"/>
              </a:spcBef>
              <a:buSzPct val="45000"/>
              <a:buFont typeface="Wingdings" charset="2"/>
              <a:buChar char=""/>
            </a:pPr>
            <a:r>
              <a:rPr lang="de-DE" dirty="0" smtClean="0">
                <a:cs typeface="Arial Unicode MS" charset="0"/>
              </a:rPr>
              <a:t>The first one just a „hello world“</a:t>
            </a:r>
          </a:p>
          <a:p>
            <a:pPr>
              <a:lnSpc>
                <a:spcPct val="95000"/>
              </a:lnSpc>
              <a:spcBef>
                <a:spcPts val="450"/>
              </a:spcBef>
              <a:buSzPct val="45000"/>
              <a:buFont typeface="Wingdings" charset="2"/>
              <a:buChar char=""/>
            </a:pPr>
            <a:r>
              <a:rPr lang="de-DE" dirty="0" smtClean="0">
                <a:cs typeface="Arial Unicode MS" charset="0"/>
              </a:rPr>
              <a:t>A big improvement in 5.0 is caused by usage of UNIX sockets for FastCGI protocol</a:t>
            </a:r>
          </a:p>
          <a:p>
            <a:pPr>
              <a:lnSpc>
                <a:spcPct val="95000"/>
              </a:lnSpc>
              <a:spcBef>
                <a:spcPts val="450"/>
              </a:spcBef>
              <a:buSzPct val="45000"/>
              <a:buFont typeface="Wingdings" charset="2"/>
              <a:buChar char=""/>
            </a:pPr>
            <a:r>
              <a:rPr lang="de-DE" dirty="0" smtClean="0">
                <a:cs typeface="Arial Unicode MS" charset="0"/>
              </a:rPr>
              <a:t>5.1 implemented a new FastCGI implementation</a:t>
            </a:r>
          </a:p>
          <a:p>
            <a:pPr>
              <a:lnSpc>
                <a:spcPct val="95000"/>
              </a:lnSpc>
              <a:spcBef>
                <a:spcPts val="450"/>
              </a:spcBef>
              <a:buSzPct val="45000"/>
              <a:buFont typeface="Wingdings" charset="2"/>
              <a:buChar char=""/>
            </a:pPr>
            <a:r>
              <a:rPr lang="de-DE" dirty="0" smtClean="0">
                <a:cs typeface="Arial Unicode MS" charset="0"/>
              </a:rPr>
              <a:t>5.2 and 5.3 worked even worse than 5.1 because of new language features and more complex request startup/shutdown sequences</a:t>
            </a:r>
          </a:p>
          <a:p>
            <a:pPr>
              <a:lnSpc>
                <a:spcPct val="95000"/>
              </a:lnSpc>
              <a:spcBef>
                <a:spcPts val="450"/>
              </a:spcBef>
              <a:buSzPct val="45000"/>
              <a:buFont typeface="Wingdings" charset="2"/>
              <a:buChar char=""/>
            </a:pPr>
            <a:r>
              <a:rPr lang="de-DE" dirty="0" smtClean="0">
                <a:cs typeface="Arial Unicode MS" charset="0"/>
              </a:rPr>
              <a:t>Trunk benefits from the request startup/shutdown optimization and FastCGI improvements </a:t>
            </a:r>
          </a:p>
          <a:p>
            <a:pPr>
              <a:lnSpc>
                <a:spcPct val="95000"/>
              </a:lnSpc>
              <a:spcBef>
                <a:spcPts val="450"/>
              </a:spcBef>
              <a:buSzPct val="45000"/>
              <a:buFont typeface="Wingdings" charset="2"/>
              <a:buChar char=""/>
            </a:pPr>
            <a:r>
              <a:rPr lang="de-DE" dirty="0" smtClean="0">
                <a:cs typeface="Arial Unicode MS" charset="0"/>
              </a:rPr>
              <a:t>O+ makes just a very small speedup, because compilation of a single line script doesn't take a lot of time</a:t>
            </a:r>
          </a:p>
          <a:p>
            <a:pPr>
              <a:lnSpc>
                <a:spcPct val="95000"/>
              </a:lnSpc>
              <a:spcBef>
                <a:spcPts val="450"/>
              </a:spcBef>
              <a:buClrTx/>
              <a:buFontTx/>
              <a:buNone/>
            </a:pPr>
            <a:endParaRPr lang="en-US" dirty="0" smtClean="0">
              <a:cs typeface="Arial Unicode MS" charset="0"/>
            </a:endParaRPr>
          </a:p>
          <a:p>
            <a:pPr>
              <a:lnSpc>
                <a:spcPct val="95000"/>
              </a:lnSpc>
              <a:spcBef>
                <a:spcPts val="450"/>
              </a:spcBef>
              <a:buClrTx/>
              <a:buFontTx/>
              <a:buNone/>
            </a:pPr>
            <a:r>
              <a:rPr lang="en-US" dirty="0" smtClean="0">
                <a:cs typeface="Arial Unicode MS" charset="0"/>
              </a:rPr>
              <a:t>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fld id="{39082424-28C7-40EC-8A28-84343DBC63FA}" type="slidenum">
              <a:rPr lang="de-DE" sz="120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28</a:t>
            </a:fld>
            <a:endParaRPr lang="de-DE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54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48188" cy="34115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11738" cy="40068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7560"/>
          <a:lstStyle>
            <a:lvl1pPr marL="273050" indent="-27305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lnSpc>
                <a:spcPct val="95000"/>
              </a:lnSpc>
              <a:spcBef>
                <a:spcPts val="450"/>
              </a:spcBef>
              <a:buSzPct val="45000"/>
              <a:buFont typeface="Wingdings" charset="2"/>
              <a:buChar char=""/>
            </a:pPr>
            <a:r>
              <a:rPr lang="de-DE" dirty="0" smtClean="0">
                <a:cs typeface="Arial Unicode MS" charset="0"/>
              </a:rPr>
              <a:t>Qdig is a small image gallery script which performs a lot file operations</a:t>
            </a:r>
          </a:p>
          <a:p>
            <a:pPr>
              <a:lnSpc>
                <a:spcPct val="95000"/>
              </a:lnSpc>
              <a:spcBef>
                <a:spcPts val="450"/>
              </a:spcBef>
              <a:buSzPct val="45000"/>
              <a:buFont typeface="Wingdings" charset="2"/>
              <a:buChar char=""/>
            </a:pPr>
            <a:r>
              <a:rPr lang="de-DE" dirty="0" smtClean="0">
                <a:cs typeface="Arial Unicode MS" charset="0"/>
              </a:rPr>
              <a:t>Surprisingly it got the most visible improvement from 5.2 and it's probably caused by the new memory manager</a:t>
            </a:r>
          </a:p>
          <a:p>
            <a:pPr>
              <a:lnSpc>
                <a:spcPct val="95000"/>
              </a:lnSpc>
              <a:spcBef>
                <a:spcPts val="450"/>
              </a:spcBef>
              <a:buSzPct val="45000"/>
              <a:buFont typeface="Wingdings" charset="2"/>
              <a:buChar char=""/>
            </a:pPr>
            <a:r>
              <a:rPr lang="de-DE" dirty="0" smtClean="0">
                <a:cs typeface="Arial Unicode MS" charset="0"/>
              </a:rPr>
              <a:t>O+ makes less than 2 times improvement, because the application size is still small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fld id="{2ACA4C69-6C46-4A16-A42B-194540F28B40}" type="slidenum">
              <a:rPr lang="de-DE" sz="120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29</a:t>
            </a:fld>
            <a:endParaRPr lang="de-DE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64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48188" cy="34115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11738" cy="40068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7560"/>
          <a:lstStyle>
            <a:lvl1pPr marL="273050" indent="-27305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lnSpc>
                <a:spcPct val="95000"/>
              </a:lnSpc>
              <a:spcBef>
                <a:spcPts val="450"/>
              </a:spcBef>
              <a:buSzPct val="45000"/>
              <a:buFont typeface="Wingdings" charset="2"/>
              <a:buChar char=""/>
            </a:pPr>
            <a:r>
              <a:rPr lang="de-DE" smtClean="0">
                <a:cs typeface="Arial Unicode MS" charset="0"/>
              </a:rPr>
              <a:t>Drupal is a well known context managing system with excellent multilevel content caching</a:t>
            </a:r>
          </a:p>
          <a:p>
            <a:pPr>
              <a:lnSpc>
                <a:spcPct val="95000"/>
              </a:lnSpc>
              <a:spcBef>
                <a:spcPts val="450"/>
              </a:spcBef>
              <a:buSzPct val="45000"/>
              <a:buFont typeface="Wingdings" charset="2"/>
              <a:buChar char=""/>
            </a:pPr>
            <a:r>
              <a:rPr lang="de-DE" smtClean="0">
                <a:cs typeface="Arial Unicode MS" charset="0"/>
              </a:rPr>
              <a:t>5.2 made it faster because of the new memory manager</a:t>
            </a:r>
          </a:p>
          <a:p>
            <a:pPr>
              <a:lnSpc>
                <a:spcPct val="95000"/>
              </a:lnSpc>
              <a:spcBef>
                <a:spcPts val="450"/>
              </a:spcBef>
              <a:buSzPct val="45000"/>
              <a:buFont typeface="Wingdings" charset="2"/>
              <a:buChar char=""/>
            </a:pPr>
            <a:r>
              <a:rPr lang="de-DE" smtClean="0">
                <a:cs typeface="Arial Unicode MS" charset="0"/>
              </a:rPr>
              <a:t>5.3 made it faster too, but only without O+, that means that it benefits from new re2c scanner. It improves compilation speed, but it's not so important in production.</a:t>
            </a:r>
          </a:p>
          <a:p>
            <a:pPr>
              <a:lnSpc>
                <a:spcPct val="95000"/>
              </a:lnSpc>
              <a:spcBef>
                <a:spcPts val="450"/>
              </a:spcBef>
              <a:buSzPct val="45000"/>
              <a:buFont typeface="Wingdings" charset="2"/>
              <a:buChar char=""/>
            </a:pPr>
            <a:r>
              <a:rPr lang="de-DE" smtClean="0">
                <a:cs typeface="Arial Unicode MS" charset="0"/>
              </a:rPr>
              <a:t>O+ makes significant speedup because the application itself is fast, and its compilation takes significant part of the whole request processing</a:t>
            </a:r>
          </a:p>
          <a:p>
            <a:pPr>
              <a:lnSpc>
                <a:spcPct val="95000"/>
              </a:lnSpc>
              <a:spcBef>
                <a:spcPts val="450"/>
              </a:spcBef>
              <a:buSzPct val="45000"/>
              <a:buFont typeface="Wingdings" charset="2"/>
              <a:buChar char=""/>
            </a:pPr>
            <a:r>
              <a:rPr lang="de-DE" i="1" smtClean="0">
                <a:cs typeface="Arial Unicode MS" charset="0"/>
              </a:rPr>
              <a:t>Interesting that HipHop achieves 1045 req/sec that is even worse than php5.2  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fld id="{7AFDA9AF-24D3-4C73-B250-3568F658F483}" type="slidenum">
              <a:rPr lang="de-DE" sz="120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30</a:t>
            </a:fld>
            <a:endParaRPr lang="de-DE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75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48188" cy="34115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11738" cy="40068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7560"/>
          <a:lstStyle>
            <a:lvl1pPr marL="273050" indent="-27305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lnSpc>
                <a:spcPct val="95000"/>
              </a:lnSpc>
              <a:spcBef>
                <a:spcPts val="450"/>
              </a:spcBef>
              <a:buSzPct val="45000"/>
              <a:buFont typeface="Wingdings" charset="2"/>
              <a:buChar char=""/>
            </a:pPr>
            <a:r>
              <a:rPr lang="de-DE" dirty="0" smtClean="0">
                <a:cs typeface="Arial Unicode MS" charset="0"/>
              </a:rPr>
              <a:t>Wordpress is another well known non OO blog engine</a:t>
            </a:r>
          </a:p>
          <a:p>
            <a:pPr>
              <a:lnSpc>
                <a:spcPct val="95000"/>
              </a:lnSpc>
              <a:spcBef>
                <a:spcPts val="450"/>
              </a:spcBef>
              <a:buSzPct val="45000"/>
              <a:buFont typeface="Wingdings" charset="2"/>
              <a:buChar char=""/>
            </a:pPr>
            <a:r>
              <a:rPr lang="de-DE" dirty="0" smtClean="0">
                <a:cs typeface="Arial Unicode MS" charset="0"/>
              </a:rPr>
              <a:t>Again 5.2 makes it run faster because of the new memory manager</a:t>
            </a:r>
          </a:p>
          <a:p>
            <a:pPr>
              <a:lnSpc>
                <a:spcPct val="95000"/>
              </a:lnSpc>
              <a:spcBef>
                <a:spcPts val="450"/>
              </a:spcBef>
              <a:buSzPct val="45000"/>
              <a:buFont typeface="Wingdings" charset="2"/>
              <a:buChar char=""/>
            </a:pPr>
            <a:r>
              <a:rPr lang="de-DE" dirty="0" smtClean="0">
                <a:cs typeface="Arial Unicode MS" charset="0"/>
              </a:rPr>
              <a:t>5.3 speedups the compilation process</a:t>
            </a:r>
          </a:p>
          <a:p>
            <a:pPr>
              <a:lnSpc>
                <a:spcPct val="95000"/>
              </a:lnSpc>
              <a:spcBef>
                <a:spcPts val="450"/>
              </a:spcBef>
              <a:buSzPct val="45000"/>
              <a:buFont typeface="Wingdings" charset="2"/>
              <a:buChar char=""/>
            </a:pPr>
            <a:r>
              <a:rPr lang="de-DE" dirty="0" smtClean="0">
                <a:cs typeface="Arial Unicode MS" charset="0"/>
              </a:rPr>
              <a:t>And trunk shows the advantage of the interned strings and the run-time binding caches</a:t>
            </a:r>
          </a:p>
          <a:p>
            <a:pPr>
              <a:lnSpc>
                <a:spcPct val="95000"/>
              </a:lnSpc>
              <a:spcBef>
                <a:spcPts val="450"/>
              </a:spcBef>
              <a:buSzPct val="45000"/>
              <a:buFont typeface="Wingdings" charset="2"/>
              <a:buChar char=""/>
            </a:pPr>
            <a:r>
              <a:rPr lang="de-DE" i="1" dirty="0" smtClean="0">
                <a:cs typeface="Arial Unicode MS" charset="0"/>
              </a:rPr>
              <a:t>On this test HipHop made 112 req/sec, and it is comparable with speed of php trunk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0"/>
            <a:ext cx="9144000" cy="3644900"/>
          </a:xfrm>
          <a:prstGeom prst="rect">
            <a:avLst/>
          </a:prstGeom>
          <a:solidFill>
            <a:srgbClr val="0071A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5538" y="1989138"/>
            <a:ext cx="5102225" cy="1582737"/>
          </a:xfrm>
        </p:spPr>
        <p:txBody>
          <a:bodyPr/>
          <a:lstStyle>
            <a:lvl1pPr>
              <a:defRPr sz="39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3789363"/>
            <a:ext cx="6400800" cy="1752600"/>
          </a:xfrm>
        </p:spPr>
        <p:txBody>
          <a:bodyPr lIns="18000"/>
          <a:lstStyle>
            <a:lvl1pPr marL="0" indent="0">
              <a:buFontTx/>
              <a:buNone/>
              <a:defRPr sz="1800" b="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21517" name="Picture 13" descr="zend_logo_1c_wh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2016125" cy="947738"/>
          </a:xfrm>
          <a:prstGeom prst="rect">
            <a:avLst/>
          </a:prstGeom>
          <a:noFill/>
        </p:spPr>
      </p:pic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5651500" y="6599238"/>
            <a:ext cx="3429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/>
            <a:r>
              <a:rPr lang="en-US" sz="800">
                <a:solidFill>
                  <a:srgbClr val="4A5A6A"/>
                </a:solidFill>
              </a:rPr>
              <a:t>© All rights reserved. Zend Technologies, Inc.</a:t>
            </a:r>
          </a:p>
        </p:txBody>
      </p:sp>
      <p:pic>
        <p:nvPicPr>
          <p:cNvPr id="21521" name="Picture 17" descr="footer-gradi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06813"/>
            <a:ext cx="9144000" cy="85725"/>
          </a:xfrm>
          <a:prstGeom prst="rect">
            <a:avLst/>
          </a:prstGeom>
          <a:noFill/>
        </p:spPr>
      </p:pic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0" y="3625850"/>
            <a:ext cx="9144000" cy="857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ABE9B-6B6D-43EC-A47D-068143A2F0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Insert-&gt;Header &amp; Footer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14282" y="1214422"/>
            <a:ext cx="8715404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ABE9B-6B6D-43EC-A47D-068143A2F0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Insert-&gt;Header &amp; Footer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ABE9B-6B6D-43EC-A47D-068143A2F0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Insert-&gt;Header &amp; Footer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ABE9B-6B6D-43EC-A47D-068143A2F0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Insert-&gt;Header &amp; Footer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4000" cy="3644900"/>
          </a:xfrm>
          <a:prstGeom prst="rect">
            <a:avLst/>
          </a:prstGeom>
          <a:solidFill>
            <a:srgbClr val="0071A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e-IL" baseline="-25000">
              <a:solidFill>
                <a:srgbClr val="2D3741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5" name="Picture 13" descr="zend_logo_1c_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0161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5651500" y="6599238"/>
            <a:ext cx="3429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defRPr/>
            </a:pPr>
            <a:r>
              <a:rPr lang="en-US" sz="800" baseline="-25000">
                <a:solidFill>
                  <a:srgbClr val="4A5A6A"/>
                </a:solidFill>
                <a:latin typeface="Arial" charset="0"/>
                <a:cs typeface="Arial" pitchFamily="34" charset="0"/>
              </a:rPr>
              <a:t>© All rights reserved. Zend Technologies, Inc.</a:t>
            </a:r>
          </a:p>
        </p:txBody>
      </p:sp>
      <p:pic>
        <p:nvPicPr>
          <p:cNvPr id="7" name="Picture 17" descr="footer-gradi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06813"/>
            <a:ext cx="914400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0" y="3625850"/>
            <a:ext cx="9144000" cy="857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e-IL" baseline="-25000">
              <a:solidFill>
                <a:srgbClr val="2D3741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5538" y="1989138"/>
            <a:ext cx="5102225" cy="1582737"/>
          </a:xfrm>
        </p:spPr>
        <p:txBody>
          <a:bodyPr/>
          <a:lstStyle>
            <a:lvl1pPr>
              <a:defRPr sz="39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3789363"/>
            <a:ext cx="6400800" cy="1752600"/>
          </a:xfrm>
        </p:spPr>
        <p:txBody>
          <a:bodyPr lIns="18000"/>
          <a:lstStyle>
            <a:lvl1pPr marL="0" indent="0">
              <a:buFontTx/>
              <a:buNone/>
              <a:defRPr sz="1800" b="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6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090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236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313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330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578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defRPr/>
            </a:lvl1pPr>
            <a:lvl2pPr marL="542925" indent="-277813">
              <a:defRPr/>
            </a:lvl2pPr>
            <a:lvl3pPr marL="895350" indent="-274638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ABE9B-6B6D-43EC-A47D-068143A2F0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Insert-&gt;Header &amp; Footer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27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33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11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720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896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979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4000" cy="3644900"/>
          </a:xfrm>
          <a:prstGeom prst="rect">
            <a:avLst/>
          </a:prstGeom>
          <a:solidFill>
            <a:srgbClr val="0071A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e-IL" baseline="-25000">
              <a:solidFill>
                <a:srgbClr val="2D3741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5" name="Picture 13" descr="zend_logo_1c_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0161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5651500" y="6599238"/>
            <a:ext cx="3429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defRPr/>
            </a:pPr>
            <a:r>
              <a:rPr lang="en-US" sz="800" baseline="-25000">
                <a:solidFill>
                  <a:srgbClr val="4A5A6A"/>
                </a:solidFill>
                <a:latin typeface="Arial" charset="0"/>
                <a:cs typeface="Arial" pitchFamily="34" charset="0"/>
              </a:rPr>
              <a:t>© All rights reserved. Zend Technologies, Inc.</a:t>
            </a:r>
          </a:p>
        </p:txBody>
      </p:sp>
      <p:pic>
        <p:nvPicPr>
          <p:cNvPr id="7" name="Picture 17" descr="footer-gradi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06813"/>
            <a:ext cx="914400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0" y="3625850"/>
            <a:ext cx="9144000" cy="857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e-IL" baseline="-25000">
              <a:solidFill>
                <a:srgbClr val="2D3741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5538" y="1989138"/>
            <a:ext cx="5102225" cy="1582737"/>
          </a:xfrm>
        </p:spPr>
        <p:txBody>
          <a:bodyPr/>
          <a:lstStyle>
            <a:lvl1pPr>
              <a:defRPr sz="39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3789363"/>
            <a:ext cx="6400800" cy="1752600"/>
          </a:xfrm>
        </p:spPr>
        <p:txBody>
          <a:bodyPr lIns="18000"/>
          <a:lstStyle>
            <a:lvl1pPr marL="0" indent="0">
              <a:buFontTx/>
              <a:buNone/>
              <a:defRPr sz="1800" b="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0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063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754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63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434138"/>
          </a:xfrm>
          <a:prstGeom prst="rect">
            <a:avLst/>
          </a:prstGeom>
          <a:solidFill>
            <a:srgbClr val="0071A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0" y="6356350"/>
            <a:ext cx="9144000" cy="857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857364"/>
            <a:ext cx="7772400" cy="1362075"/>
          </a:xfrm>
        </p:spPr>
        <p:txBody>
          <a:bodyPr anchor="b"/>
          <a:lstStyle>
            <a:lvl1pPr algn="l">
              <a:defRPr sz="39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978" y="3214686"/>
            <a:ext cx="7772400" cy="1500187"/>
          </a:xfrm>
        </p:spPr>
        <p:txBody>
          <a:bodyPr anchor="t"/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500834"/>
            <a:ext cx="3286116" cy="295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159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248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23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533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070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732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58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81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4000" cy="3644900"/>
          </a:xfrm>
          <a:prstGeom prst="rect">
            <a:avLst/>
          </a:prstGeom>
          <a:solidFill>
            <a:srgbClr val="0071A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e-IL" baseline="-25000">
              <a:solidFill>
                <a:srgbClr val="2D3741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5" name="Picture 13" descr="zend_logo_1c_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0161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5651500" y="6599238"/>
            <a:ext cx="3429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defRPr/>
            </a:pPr>
            <a:r>
              <a:rPr lang="en-US" sz="800" baseline="-25000">
                <a:solidFill>
                  <a:srgbClr val="4A5A6A"/>
                </a:solidFill>
                <a:latin typeface="Arial" charset="0"/>
                <a:cs typeface="Arial" pitchFamily="34" charset="0"/>
              </a:rPr>
              <a:t>© All rights reserved. Zend Technologies, Inc.</a:t>
            </a:r>
          </a:p>
        </p:txBody>
      </p:sp>
      <p:pic>
        <p:nvPicPr>
          <p:cNvPr id="7" name="Picture 17" descr="footer-gradi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06813"/>
            <a:ext cx="914400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0" y="3625850"/>
            <a:ext cx="9144000" cy="857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e-IL" baseline="-25000">
              <a:solidFill>
                <a:srgbClr val="2D3741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5538" y="1989138"/>
            <a:ext cx="5102225" cy="1582737"/>
          </a:xfrm>
        </p:spPr>
        <p:txBody>
          <a:bodyPr/>
          <a:lstStyle>
            <a:lvl1pPr>
              <a:defRPr sz="39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3789363"/>
            <a:ext cx="6400800" cy="1752600"/>
          </a:xfrm>
        </p:spPr>
        <p:txBody>
          <a:bodyPr lIns="18000"/>
          <a:lstStyle>
            <a:lvl1pPr marL="0" indent="0">
              <a:buFontTx/>
              <a:buNone/>
              <a:defRPr sz="1800" b="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9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039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265113" indent="-265113">
              <a:defRPr sz="2600"/>
            </a:lvl1pPr>
            <a:lvl2pPr marL="542925" indent="-277813">
              <a:defRPr sz="2400"/>
            </a:lvl2pPr>
            <a:lvl3pPr marL="804863" indent="-265113">
              <a:defRPr sz="2000"/>
            </a:lvl3pPr>
            <a:lvl4pPr marL="1163638" indent="-268288">
              <a:defRPr sz="1800"/>
            </a:lvl4pPr>
            <a:lvl5pPr marL="1344613" indent="-182563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263525" indent="-263525">
              <a:defRPr sz="2600"/>
            </a:lvl1pPr>
            <a:lvl2pPr marL="542925" indent="-277813">
              <a:defRPr sz="2400"/>
            </a:lvl2pPr>
            <a:lvl3pPr marL="804863" indent="-265113">
              <a:defRPr sz="2000"/>
            </a:lvl3pPr>
            <a:lvl4pPr marL="1162050" indent="-266700">
              <a:defRPr sz="1800"/>
            </a:lvl4pPr>
            <a:lvl5pPr marL="1344613" indent="-182563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ABE9B-6B6D-43EC-A47D-068143A2F0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Insert-&gt;Header &amp; Footer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679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463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207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621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408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803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860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505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362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56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258204" cy="1179508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28934"/>
            <a:ext cx="4040188" cy="3357586"/>
          </a:xfrm>
        </p:spPr>
        <p:txBody>
          <a:bodyPr/>
          <a:lstStyle>
            <a:lvl1pPr>
              <a:defRPr sz="2400"/>
            </a:lvl1pPr>
            <a:lvl2pPr marL="447675" indent="-265113">
              <a:defRPr sz="2000"/>
            </a:lvl2pPr>
            <a:lvl3pPr marL="630238" indent="-182563">
              <a:defRPr sz="1800"/>
            </a:lvl3pPr>
            <a:lvl4pPr marL="895350" indent="-182563">
              <a:defRPr sz="1600"/>
            </a:lvl4pPr>
            <a:lvl5pPr marL="1079500" indent="-18415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28934"/>
            <a:ext cx="4041775" cy="3357586"/>
          </a:xfrm>
        </p:spPr>
        <p:txBody>
          <a:bodyPr/>
          <a:lstStyle>
            <a:lvl1pPr>
              <a:defRPr sz="2400"/>
            </a:lvl1pPr>
            <a:lvl2pPr marL="447675" indent="-265113">
              <a:defRPr sz="2000"/>
            </a:lvl2pPr>
            <a:lvl3pPr marL="630238" indent="-182563">
              <a:defRPr sz="1800"/>
            </a:lvl3pPr>
            <a:lvl4pPr marL="895350" indent="-182563">
              <a:defRPr sz="1600"/>
            </a:lvl4pPr>
            <a:lvl5pPr marL="1079500" indent="-18415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ABE9B-6B6D-43EC-A47D-068143A2F0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Insert-&gt;Header &amp; Footer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4000" cy="3644900"/>
          </a:xfrm>
          <a:prstGeom prst="rect">
            <a:avLst/>
          </a:prstGeom>
          <a:solidFill>
            <a:srgbClr val="0071A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e-IL" baseline="-25000">
              <a:solidFill>
                <a:srgbClr val="2D3741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5" name="Picture 13" descr="zend_logo_1c_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0161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5651500" y="6599238"/>
            <a:ext cx="3429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defRPr/>
            </a:pPr>
            <a:r>
              <a:rPr lang="en-US" sz="800" baseline="-25000">
                <a:solidFill>
                  <a:srgbClr val="4A5A6A"/>
                </a:solidFill>
                <a:latin typeface="Arial" charset="0"/>
                <a:cs typeface="Arial" pitchFamily="34" charset="0"/>
              </a:rPr>
              <a:t>© All rights reserved. Zend Technologies, Inc.</a:t>
            </a:r>
          </a:p>
        </p:txBody>
      </p:sp>
      <p:pic>
        <p:nvPicPr>
          <p:cNvPr id="7" name="Picture 17" descr="footer-gradi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06813"/>
            <a:ext cx="914400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0" y="3625850"/>
            <a:ext cx="9144000" cy="857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e-IL" baseline="-25000">
              <a:solidFill>
                <a:srgbClr val="2D3741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5538" y="1989138"/>
            <a:ext cx="5102225" cy="1582737"/>
          </a:xfrm>
        </p:spPr>
        <p:txBody>
          <a:bodyPr/>
          <a:lstStyle>
            <a:lvl1pPr>
              <a:defRPr sz="39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3789363"/>
            <a:ext cx="6400800" cy="1752600"/>
          </a:xfrm>
        </p:spPr>
        <p:txBody>
          <a:bodyPr lIns="18000"/>
          <a:lstStyle>
            <a:lvl1pPr marL="0" indent="0">
              <a:buFontTx/>
              <a:buNone/>
              <a:defRPr sz="1800" b="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3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411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31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952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981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368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29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780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379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342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ABE9B-6B6D-43EC-A47D-068143A2F0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Insert-&gt;Header &amp; Footer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231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844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4000" cy="3644900"/>
          </a:xfrm>
          <a:prstGeom prst="rect">
            <a:avLst/>
          </a:prstGeom>
          <a:solidFill>
            <a:srgbClr val="0071A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e-IL" baseline="-25000">
              <a:solidFill>
                <a:srgbClr val="2D3741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5" name="Picture 13" descr="zend_logo_1c_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0161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5651500" y="6599238"/>
            <a:ext cx="3429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defRPr/>
            </a:pPr>
            <a:r>
              <a:rPr lang="en-US" sz="800" baseline="-25000">
                <a:solidFill>
                  <a:srgbClr val="4A5A6A"/>
                </a:solidFill>
                <a:latin typeface="Arial" charset="0"/>
                <a:cs typeface="Arial" pitchFamily="34" charset="0"/>
              </a:rPr>
              <a:t>© All rights reserved. Zend Technologies, Inc.</a:t>
            </a:r>
          </a:p>
        </p:txBody>
      </p:sp>
      <p:pic>
        <p:nvPicPr>
          <p:cNvPr id="7" name="Picture 17" descr="footer-gradi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06813"/>
            <a:ext cx="914400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0" y="3625850"/>
            <a:ext cx="9144000" cy="857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e-IL" baseline="-25000">
              <a:solidFill>
                <a:srgbClr val="2D3741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5538" y="1989138"/>
            <a:ext cx="5102225" cy="1582737"/>
          </a:xfrm>
        </p:spPr>
        <p:txBody>
          <a:bodyPr/>
          <a:lstStyle>
            <a:lvl1pPr>
              <a:defRPr sz="39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3789363"/>
            <a:ext cx="6400800" cy="1752600"/>
          </a:xfrm>
        </p:spPr>
        <p:txBody>
          <a:bodyPr lIns="18000"/>
          <a:lstStyle>
            <a:lvl1pPr marL="0" indent="0">
              <a:buFontTx/>
              <a:buNone/>
              <a:defRPr sz="1800" b="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7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457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473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01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425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73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67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085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ABE9B-6B6D-43EC-A47D-068143A2F0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Insert-&gt;Header &amp; Footer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214282" y="1214422"/>
            <a:ext cx="8715404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329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117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939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964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9144000" cy="3644900"/>
          </a:xfrm>
          <a:prstGeom prst="rect">
            <a:avLst/>
          </a:prstGeom>
          <a:solidFill>
            <a:srgbClr val="0071A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e-IL" baseline="-25000">
              <a:solidFill>
                <a:srgbClr val="2D3741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5" name="Picture 13" descr="zend_logo_1c_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0161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5651500" y="6599238"/>
            <a:ext cx="3429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defRPr/>
            </a:pPr>
            <a:r>
              <a:rPr lang="en-US" sz="800" baseline="-25000">
                <a:solidFill>
                  <a:srgbClr val="4A5A6A"/>
                </a:solidFill>
                <a:latin typeface="Arial" charset="0"/>
                <a:cs typeface="Arial" pitchFamily="34" charset="0"/>
              </a:rPr>
              <a:t>© All rights reserved. Zend Technologies, Inc.</a:t>
            </a:r>
          </a:p>
        </p:txBody>
      </p:sp>
      <p:pic>
        <p:nvPicPr>
          <p:cNvPr id="7" name="Picture 17" descr="footer-gradi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06813"/>
            <a:ext cx="914400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0" y="3625850"/>
            <a:ext cx="9144000" cy="857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e-IL" baseline="-25000">
              <a:solidFill>
                <a:srgbClr val="2D3741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5538" y="1989138"/>
            <a:ext cx="5102225" cy="1582737"/>
          </a:xfrm>
        </p:spPr>
        <p:txBody>
          <a:bodyPr/>
          <a:lstStyle>
            <a:lvl1pPr>
              <a:defRPr sz="39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3789363"/>
            <a:ext cx="6400800" cy="1752600"/>
          </a:xfrm>
        </p:spPr>
        <p:txBody>
          <a:bodyPr lIns="18000"/>
          <a:lstStyle>
            <a:lvl1pPr marL="0" indent="0">
              <a:buFontTx/>
              <a:buNone/>
              <a:defRPr sz="1800" b="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8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789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495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433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776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49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0174"/>
            <a:ext cx="5111750" cy="4625989"/>
          </a:xfrm>
        </p:spPr>
        <p:txBody>
          <a:bodyPr/>
          <a:lstStyle>
            <a:lvl1pPr>
              <a:defRPr sz="2600"/>
            </a:lvl1pPr>
            <a:lvl2pPr marL="447675" indent="-265113">
              <a:defRPr sz="2400"/>
            </a:lvl2pPr>
            <a:lvl3pPr marL="712788" indent="-265113">
              <a:defRPr sz="2000"/>
            </a:lvl3pPr>
            <a:lvl4pPr marL="987425" indent="-182563">
              <a:defRPr sz="1800"/>
            </a:lvl4pPr>
            <a:lvl5pPr marL="1162050" indent="-174625"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00174"/>
            <a:ext cx="3008313" cy="462598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ABE9B-6B6D-43EC-A47D-068143A2F0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Insert-&gt;Header &amp; Footer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18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400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07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156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035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615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" y="6553200"/>
            <a:ext cx="8839200" cy="18256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FFFFFF"/>
                </a:solidFill>
                <a:latin typeface="Arial"/>
                <a:cs typeface="Times New Roman" pitchFamily="18" charset="0"/>
              </a:rPr>
              <a:t>Copyright © 2007, Zend Technologies Inc.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96875" y="1628775"/>
            <a:ext cx="4895850" cy="1655763"/>
          </a:xfrm>
        </p:spPr>
        <p:txBody>
          <a:bodyPr anchor="b"/>
          <a:lstStyle>
            <a:lvl1pPr>
              <a:spcBef>
                <a:spcPct val="40000"/>
              </a:spcBef>
              <a:defRPr cap="all" baseline="0">
                <a:solidFill>
                  <a:srgbClr val="E2EBF2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7513" y="3357563"/>
            <a:ext cx="4319587" cy="433387"/>
          </a:xfrm>
        </p:spPr>
        <p:txBody>
          <a:bodyPr tIns="0" bIns="0"/>
          <a:lstStyle>
            <a:lvl1pPr marL="0" indent="0">
              <a:buFontTx/>
              <a:buNone/>
              <a:defRPr sz="1800" b="0">
                <a:solidFill>
                  <a:srgbClr val="93EF0B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2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Magento_eCommercePFG_logo"/>
          <p:cNvPicPr preferRelativeResize="0"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6392863"/>
            <a:ext cx="10795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3000" dirty="0">
                <a:solidFill>
                  <a:srgbClr val="E2EBF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800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383338" y="6456363"/>
            <a:ext cx="825500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00267-EB18-4227-85B9-076BA4315C01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2209800" y="6477000"/>
            <a:ext cx="4248150" cy="212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04088" y="6453188"/>
            <a:ext cx="288925" cy="215900"/>
          </a:xfrm>
        </p:spPr>
        <p:txBody>
          <a:bodyPr/>
          <a:lstStyle>
            <a:lvl1pPr>
              <a:defRPr/>
            </a:lvl1pPr>
          </a:lstStyle>
          <a:p>
            <a:fld id="{FF2CC52D-1E25-48EE-81C3-A4BE14DD4D3C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80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23850" y="3505200"/>
            <a:ext cx="6159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i="1" dirty="0">
                <a:solidFill>
                  <a:srgbClr val="76C206"/>
                </a:solidFill>
                <a:latin typeface="Georgia" pitchFamily="18" charset="0"/>
                <a:cs typeface="Arial"/>
              </a:rPr>
              <a:t>“</a:t>
            </a: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066800" y="3627438"/>
            <a:ext cx="0" cy="1646237"/>
          </a:xfrm>
          <a:prstGeom prst="line">
            <a:avLst/>
          </a:prstGeom>
          <a:noFill/>
          <a:ln w="9525">
            <a:solidFill>
              <a:srgbClr val="AAC3D7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333300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78" y="1752600"/>
            <a:ext cx="4800600" cy="1649835"/>
          </a:xfrm>
        </p:spPr>
        <p:txBody>
          <a:bodyPr anchor="b"/>
          <a:lstStyle>
            <a:lvl1pPr algn="l">
              <a:defRPr sz="3400" b="0" cap="all"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3606567"/>
            <a:ext cx="2895601" cy="1600200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Georgia" pitchFamily="18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8AF43-27CC-4352-8B1B-08329C9FAF61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C944A-0A27-4CA6-BFF5-C14EBDF92C72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0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6319838"/>
            <a:ext cx="122396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90550" y="1371600"/>
            <a:ext cx="7923213" cy="4181475"/>
          </a:xfrm>
        </p:spPr>
        <p:txBody>
          <a:bodyPr/>
          <a:lstStyle>
            <a:lvl1pPr>
              <a:buClr>
                <a:srgbClr val="89DF0B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89DF0B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9DF0B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89DF0B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89DF0B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1C62E-364E-4AC3-8972-936D53CDD828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DC87F-FCC5-4A65-ACE1-6BD8A1FE094A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5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14282" y="1214422"/>
            <a:ext cx="8715404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87867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0004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5460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ABE9B-6B6D-43EC-A47D-068143A2F0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Insert-&gt;Header &amp; Footer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550" y="1600200"/>
            <a:ext cx="3884613" cy="4181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600200"/>
            <a:ext cx="3886200" cy="4181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055B0-62D2-43E5-98EC-A04A7A5353C0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901AB9-9F50-42F8-ABBF-AA1C781055FB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5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4882"/>
            <a:ext cx="8458200" cy="732740"/>
          </a:xfrm>
        </p:spPr>
        <p:txBody>
          <a:bodyPr/>
          <a:lstStyle>
            <a:lvl1pPr algn="l" rt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19C6C-8150-4BFF-9E92-7A4757AD2A54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24731-A9B3-43FA-A64C-F8C45EDA4743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6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711EB-9A00-42AC-836E-1B99C68D3914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94C7D-9C96-478F-82A5-FEFF4E79238E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6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97B19-D509-4D74-85F3-1C178283241C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14D20-402E-4626-9E72-04716240EA6C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3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762000"/>
          </a:xfrm>
        </p:spPr>
        <p:txBody>
          <a:bodyPr/>
          <a:lstStyle>
            <a:lvl1pPr algn="l">
              <a:defRPr sz="34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19400"/>
            <a:ext cx="3008313" cy="3306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200" y="1295401"/>
            <a:ext cx="3008313" cy="1371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E0B62-C066-43F7-86B1-D89F6D4EA874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9FDCE1-BF3C-43CC-9EA2-514E85F4D860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4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00600"/>
            <a:ext cx="7772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1295399"/>
            <a:ext cx="7772400" cy="3432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367338"/>
            <a:ext cx="7772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A05BC-1D72-4B9F-87E5-2A742EB0C5F6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DB970D-8BDF-4CFC-9DC8-6B0518509923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3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572AA-A9AF-4C78-9DBF-FE99C2783ECA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A47DF-4CDE-49EB-ABEA-BE4EAFDE9C2F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2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295400"/>
            <a:ext cx="2201863" cy="4486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295400"/>
            <a:ext cx="6457950" cy="4486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E9DD5-CF1E-4D93-950D-C8DF6C957772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8B211D-9027-476F-ADE8-084B2DDAC2A0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8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743200" y="6553962"/>
            <a:ext cx="3429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/>
            <a:r>
              <a:rPr lang="en-US" sz="800">
                <a:solidFill>
                  <a:srgbClr val="4A5A6A"/>
                </a:solidFill>
              </a:rPr>
              <a:t>© All rights reserved. Zend Technologies, Inc.</a:t>
            </a: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468313" y="1268413"/>
            <a:ext cx="82073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0493" name="Picture 13" descr="footer-gradient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6438900"/>
            <a:ext cx="9144000" cy="85725"/>
          </a:xfrm>
          <a:prstGeom prst="rect">
            <a:avLst/>
          </a:prstGeom>
          <a:noFill/>
        </p:spPr>
      </p:pic>
      <p:pic>
        <p:nvPicPr>
          <p:cNvPr id="20497" name="Picture 17" descr="zend-logo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20138" y="6505575"/>
            <a:ext cx="244475" cy="304800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19452" y="6500834"/>
            <a:ext cx="28956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Insert-&gt;Header &amp; Footer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6483731"/>
            <a:ext cx="400024" cy="365125"/>
          </a:xfrm>
          <a:prstGeom prst="rect">
            <a:avLst/>
          </a:prstGeom>
        </p:spPr>
        <p:txBody>
          <a:bodyPr vert="horz" lIns="0" tIns="0" rIns="72000" bIns="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397ABE9B-6B6D-43EC-A47D-068143A2F0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03102" y="6677792"/>
            <a:ext cx="216000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74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30000"/>
        </a:spcAft>
        <a:buClr>
          <a:schemeClr val="hlink"/>
        </a:buClr>
        <a:buChar char="•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542925" indent="-180975" algn="l" rtl="0" eaLnBrk="1" fontAlgn="base" hangingPunct="1">
        <a:spcBef>
          <a:spcPct val="20000"/>
        </a:spcBef>
        <a:spcAft>
          <a:spcPct val="30000"/>
        </a:spcAft>
        <a:buClr>
          <a:schemeClr val="hlink"/>
        </a:buClr>
        <a:buSzPct val="85000"/>
        <a:buFont typeface="Webdings" pitchFamily="18" charset="2"/>
        <a:buChar char="4"/>
        <a:defRPr sz="2000">
          <a:solidFill>
            <a:schemeClr val="tx1"/>
          </a:solidFill>
          <a:latin typeface="+mn-lt"/>
          <a:cs typeface="+mn-cs"/>
        </a:defRPr>
      </a:lvl2pPr>
      <a:lvl3pPr marL="990600" indent="-180975" algn="l" rtl="0" eaLnBrk="1" fontAlgn="base" hangingPunct="1">
        <a:spcBef>
          <a:spcPct val="20000"/>
        </a:spcBef>
        <a:spcAft>
          <a:spcPct val="3000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428750" indent="-173038" algn="l" rtl="0" eaLnBrk="1" fontAlgn="base" hangingPunct="1">
        <a:spcBef>
          <a:spcPct val="20000"/>
        </a:spcBef>
        <a:spcAft>
          <a:spcPct val="3000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790700" indent="-182563" algn="l" rtl="0" eaLnBrk="1" fontAlgn="base" hangingPunct="1">
        <a:spcBef>
          <a:spcPct val="2000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247900" indent="-182563" algn="l" rtl="0" eaLnBrk="1" fontAlgn="base" hangingPunct="1">
        <a:spcBef>
          <a:spcPct val="2000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705100" indent="-182563" algn="l" rtl="0" eaLnBrk="1" fontAlgn="base" hangingPunct="1">
        <a:spcBef>
          <a:spcPct val="2000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162300" indent="-182563" algn="l" rtl="0" eaLnBrk="1" fontAlgn="base" hangingPunct="1">
        <a:spcBef>
          <a:spcPct val="2000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619500" indent="-182563" algn="l" rtl="0" eaLnBrk="1" fontAlgn="base" hangingPunct="1">
        <a:spcBef>
          <a:spcPct val="2000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743200" y="6572250"/>
            <a:ext cx="3429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en-US" sz="800" baseline="-25000">
                <a:solidFill>
                  <a:srgbClr val="4A5A6A"/>
                </a:solidFill>
                <a:latin typeface="Arial" charset="0"/>
                <a:cs typeface="Arial" pitchFamily="34" charset="0"/>
              </a:rPr>
              <a:t>© All rights reserved. Zend Technologies, Inc.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07950" y="6515100"/>
            <a:ext cx="2667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fld id="{7683B767-0E3E-422D-9679-812A3CB08D37}" type="slidenum">
              <a:rPr lang="en-US" sz="1200" b="1" baseline="-25000">
                <a:solidFill>
                  <a:srgbClr val="0071A0"/>
                </a:solidFill>
                <a:latin typeface="Arial" charset="0"/>
                <a:cs typeface="Arial" pitchFamily="34" charset="0"/>
              </a:rPr>
              <a:pPr>
                <a:defRPr/>
              </a:pPr>
              <a:t>‹#›</a:t>
            </a:fld>
            <a:r>
              <a:rPr lang="en-US" sz="1600" baseline="-25000" dirty="0">
                <a:solidFill>
                  <a:srgbClr val="4A5A6A"/>
                </a:solidFill>
                <a:latin typeface="Arial" charset="0"/>
                <a:cs typeface="Arial" pitchFamily="34" charset="0"/>
              </a:rPr>
              <a:t> </a:t>
            </a:r>
            <a:endParaRPr lang="en-US" sz="900" baseline="-25000" dirty="0">
              <a:solidFill>
                <a:srgbClr val="2D3741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468313" y="1268413"/>
            <a:ext cx="82073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e-IL" baseline="-25000">
              <a:solidFill>
                <a:srgbClr val="2D3741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46087" name="Picture 13" descr="footer-gradien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38900"/>
            <a:ext cx="914400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17" descr="zend-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720138" y="6505575"/>
            <a:ext cx="244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46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30000"/>
        </a:spcAft>
        <a:buClr>
          <a:schemeClr val="hlink"/>
        </a:buClr>
        <a:buChar char="•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542925" indent="-180975" algn="l" rtl="0" eaLnBrk="1" fontAlgn="base" hangingPunct="1">
        <a:spcBef>
          <a:spcPct val="20000"/>
        </a:spcBef>
        <a:spcAft>
          <a:spcPct val="30000"/>
        </a:spcAft>
        <a:buClr>
          <a:schemeClr val="hlink"/>
        </a:buClr>
        <a:buSzPct val="85000"/>
        <a:buFont typeface="Webdings" pitchFamily="18" charset="2"/>
        <a:buChar char="4"/>
        <a:defRPr sz="2000">
          <a:solidFill>
            <a:schemeClr val="tx1"/>
          </a:solidFill>
          <a:latin typeface="+mn-lt"/>
          <a:cs typeface="+mn-cs"/>
        </a:defRPr>
      </a:lvl2pPr>
      <a:lvl3pPr marL="990600" indent="-180975" algn="l" rtl="0" eaLnBrk="1" fontAlgn="base" hangingPunct="1">
        <a:spcBef>
          <a:spcPct val="20000"/>
        </a:spcBef>
        <a:spcAft>
          <a:spcPct val="3000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428750" indent="-173038" algn="l" rtl="0" eaLnBrk="1" fontAlgn="base" hangingPunct="1">
        <a:spcBef>
          <a:spcPct val="20000"/>
        </a:spcBef>
        <a:spcAft>
          <a:spcPct val="3000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790700" indent="-182563" algn="l" rtl="0" eaLnBrk="1" fontAlgn="base" hangingPunct="1">
        <a:spcBef>
          <a:spcPct val="2000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247900" indent="-182563" algn="l" rtl="0" eaLnBrk="1" fontAlgn="base" hangingPunct="1">
        <a:spcBef>
          <a:spcPct val="2000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705100" indent="-182563" algn="l" rtl="0" eaLnBrk="1" fontAlgn="base" hangingPunct="1">
        <a:spcBef>
          <a:spcPct val="2000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162300" indent="-182563" algn="l" rtl="0" eaLnBrk="1" fontAlgn="base" hangingPunct="1">
        <a:spcBef>
          <a:spcPct val="2000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619500" indent="-182563" algn="l" rtl="0" eaLnBrk="1" fontAlgn="base" hangingPunct="1">
        <a:spcBef>
          <a:spcPct val="2000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743200" y="6572250"/>
            <a:ext cx="3429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en-US" sz="800" baseline="-25000">
                <a:solidFill>
                  <a:srgbClr val="4A5A6A"/>
                </a:solidFill>
                <a:latin typeface="Arial" charset="0"/>
                <a:cs typeface="Arial" pitchFamily="34" charset="0"/>
              </a:rPr>
              <a:t>© All rights reserved. Zend Technologies, Inc.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07950" y="6515100"/>
            <a:ext cx="2667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fld id="{7683B767-0E3E-422D-9679-812A3CB08D37}" type="slidenum">
              <a:rPr lang="en-US" sz="1200" b="1" baseline="-25000">
                <a:solidFill>
                  <a:srgbClr val="0071A0"/>
                </a:solidFill>
                <a:latin typeface="Arial" charset="0"/>
                <a:cs typeface="Arial" pitchFamily="34" charset="0"/>
              </a:rPr>
              <a:pPr>
                <a:defRPr/>
              </a:pPr>
              <a:t>‹#›</a:t>
            </a:fld>
            <a:r>
              <a:rPr lang="en-US" sz="1600" baseline="-25000" dirty="0">
                <a:solidFill>
                  <a:srgbClr val="4A5A6A"/>
                </a:solidFill>
                <a:latin typeface="Arial" charset="0"/>
                <a:cs typeface="Arial" pitchFamily="34" charset="0"/>
              </a:rPr>
              <a:t> </a:t>
            </a:r>
            <a:endParaRPr lang="en-US" sz="900" baseline="-25000" dirty="0">
              <a:solidFill>
                <a:srgbClr val="2D3741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468313" y="1268413"/>
            <a:ext cx="82073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e-IL" baseline="-25000">
              <a:solidFill>
                <a:srgbClr val="2D3741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46087" name="Picture 13" descr="footer-gradien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38900"/>
            <a:ext cx="914400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17" descr="zend-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720138" y="6505575"/>
            <a:ext cx="244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455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30000"/>
        </a:spcAft>
        <a:buClr>
          <a:schemeClr val="hlink"/>
        </a:buClr>
        <a:buChar char="•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542925" indent="-180975" algn="l" rtl="0" eaLnBrk="1" fontAlgn="base" hangingPunct="1">
        <a:spcBef>
          <a:spcPct val="20000"/>
        </a:spcBef>
        <a:spcAft>
          <a:spcPct val="30000"/>
        </a:spcAft>
        <a:buClr>
          <a:schemeClr val="hlink"/>
        </a:buClr>
        <a:buSzPct val="85000"/>
        <a:buFont typeface="Webdings" pitchFamily="18" charset="2"/>
        <a:buChar char="4"/>
        <a:defRPr sz="2000">
          <a:solidFill>
            <a:schemeClr val="tx1"/>
          </a:solidFill>
          <a:latin typeface="+mn-lt"/>
          <a:cs typeface="+mn-cs"/>
        </a:defRPr>
      </a:lvl2pPr>
      <a:lvl3pPr marL="990600" indent="-180975" algn="l" rtl="0" eaLnBrk="1" fontAlgn="base" hangingPunct="1">
        <a:spcBef>
          <a:spcPct val="20000"/>
        </a:spcBef>
        <a:spcAft>
          <a:spcPct val="3000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428750" indent="-173038" algn="l" rtl="0" eaLnBrk="1" fontAlgn="base" hangingPunct="1">
        <a:spcBef>
          <a:spcPct val="20000"/>
        </a:spcBef>
        <a:spcAft>
          <a:spcPct val="3000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790700" indent="-182563" algn="l" rtl="0" eaLnBrk="1" fontAlgn="base" hangingPunct="1">
        <a:spcBef>
          <a:spcPct val="2000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247900" indent="-182563" algn="l" rtl="0" eaLnBrk="1" fontAlgn="base" hangingPunct="1">
        <a:spcBef>
          <a:spcPct val="2000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705100" indent="-182563" algn="l" rtl="0" eaLnBrk="1" fontAlgn="base" hangingPunct="1">
        <a:spcBef>
          <a:spcPct val="2000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162300" indent="-182563" algn="l" rtl="0" eaLnBrk="1" fontAlgn="base" hangingPunct="1">
        <a:spcBef>
          <a:spcPct val="2000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619500" indent="-182563" algn="l" rtl="0" eaLnBrk="1" fontAlgn="base" hangingPunct="1">
        <a:spcBef>
          <a:spcPct val="2000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743200" y="6572250"/>
            <a:ext cx="3429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en-US" sz="800" baseline="-25000">
                <a:solidFill>
                  <a:srgbClr val="4A5A6A"/>
                </a:solidFill>
                <a:latin typeface="Arial" charset="0"/>
                <a:cs typeface="Arial" pitchFamily="34" charset="0"/>
              </a:rPr>
              <a:t>© All rights reserved. Zend Technologies, Inc.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07950" y="6515100"/>
            <a:ext cx="2667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fld id="{7683B767-0E3E-422D-9679-812A3CB08D37}" type="slidenum">
              <a:rPr lang="en-US" sz="1200" b="1" baseline="-25000">
                <a:solidFill>
                  <a:srgbClr val="0071A0"/>
                </a:solidFill>
                <a:latin typeface="Arial" charset="0"/>
                <a:cs typeface="Arial" pitchFamily="34" charset="0"/>
              </a:rPr>
              <a:pPr>
                <a:defRPr/>
              </a:pPr>
              <a:t>‹#›</a:t>
            </a:fld>
            <a:r>
              <a:rPr lang="en-US" sz="1600" baseline="-25000" dirty="0">
                <a:solidFill>
                  <a:srgbClr val="4A5A6A"/>
                </a:solidFill>
                <a:latin typeface="Arial" charset="0"/>
                <a:cs typeface="Arial" pitchFamily="34" charset="0"/>
              </a:rPr>
              <a:t> </a:t>
            </a:r>
            <a:endParaRPr lang="en-US" sz="900" baseline="-25000" dirty="0">
              <a:solidFill>
                <a:srgbClr val="2D3741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468313" y="1268413"/>
            <a:ext cx="82073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e-IL" baseline="-25000">
              <a:solidFill>
                <a:srgbClr val="2D3741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46087" name="Picture 13" descr="footer-gradien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38900"/>
            <a:ext cx="914400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17" descr="zend-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720138" y="6505575"/>
            <a:ext cx="244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924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30000"/>
        </a:spcAft>
        <a:buClr>
          <a:schemeClr val="hlink"/>
        </a:buClr>
        <a:buChar char="•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542925" indent="-180975" algn="l" rtl="0" eaLnBrk="1" fontAlgn="base" hangingPunct="1">
        <a:spcBef>
          <a:spcPct val="20000"/>
        </a:spcBef>
        <a:spcAft>
          <a:spcPct val="30000"/>
        </a:spcAft>
        <a:buClr>
          <a:schemeClr val="hlink"/>
        </a:buClr>
        <a:buSzPct val="85000"/>
        <a:buFont typeface="Webdings" pitchFamily="18" charset="2"/>
        <a:buChar char="4"/>
        <a:defRPr sz="2000">
          <a:solidFill>
            <a:schemeClr val="tx1"/>
          </a:solidFill>
          <a:latin typeface="+mn-lt"/>
          <a:cs typeface="+mn-cs"/>
        </a:defRPr>
      </a:lvl2pPr>
      <a:lvl3pPr marL="990600" indent="-180975" algn="l" rtl="0" eaLnBrk="1" fontAlgn="base" hangingPunct="1">
        <a:spcBef>
          <a:spcPct val="20000"/>
        </a:spcBef>
        <a:spcAft>
          <a:spcPct val="3000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428750" indent="-173038" algn="l" rtl="0" eaLnBrk="1" fontAlgn="base" hangingPunct="1">
        <a:spcBef>
          <a:spcPct val="20000"/>
        </a:spcBef>
        <a:spcAft>
          <a:spcPct val="3000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790700" indent="-182563" algn="l" rtl="0" eaLnBrk="1" fontAlgn="base" hangingPunct="1">
        <a:spcBef>
          <a:spcPct val="2000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247900" indent="-182563" algn="l" rtl="0" eaLnBrk="1" fontAlgn="base" hangingPunct="1">
        <a:spcBef>
          <a:spcPct val="2000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705100" indent="-182563" algn="l" rtl="0" eaLnBrk="1" fontAlgn="base" hangingPunct="1">
        <a:spcBef>
          <a:spcPct val="2000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162300" indent="-182563" algn="l" rtl="0" eaLnBrk="1" fontAlgn="base" hangingPunct="1">
        <a:spcBef>
          <a:spcPct val="2000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619500" indent="-182563" algn="l" rtl="0" eaLnBrk="1" fontAlgn="base" hangingPunct="1">
        <a:spcBef>
          <a:spcPct val="2000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743200" y="6572250"/>
            <a:ext cx="3429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en-US" sz="800" baseline="-25000">
                <a:solidFill>
                  <a:srgbClr val="4A5A6A"/>
                </a:solidFill>
                <a:latin typeface="Arial" charset="0"/>
                <a:cs typeface="Arial" pitchFamily="34" charset="0"/>
              </a:rPr>
              <a:t>© All rights reserved. Zend Technologies, Inc.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07950" y="6515100"/>
            <a:ext cx="2667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fld id="{7683B767-0E3E-422D-9679-812A3CB08D37}" type="slidenum">
              <a:rPr lang="en-US" sz="1200" b="1" baseline="-25000">
                <a:solidFill>
                  <a:srgbClr val="0071A0"/>
                </a:solidFill>
                <a:latin typeface="Arial" charset="0"/>
                <a:cs typeface="Arial" pitchFamily="34" charset="0"/>
              </a:rPr>
              <a:pPr>
                <a:defRPr/>
              </a:pPr>
              <a:t>‹#›</a:t>
            </a:fld>
            <a:r>
              <a:rPr lang="en-US" sz="1600" baseline="-25000" dirty="0">
                <a:solidFill>
                  <a:srgbClr val="4A5A6A"/>
                </a:solidFill>
                <a:latin typeface="Arial" charset="0"/>
                <a:cs typeface="Arial" pitchFamily="34" charset="0"/>
              </a:rPr>
              <a:t> </a:t>
            </a:r>
            <a:endParaRPr lang="en-US" sz="900" baseline="-25000" dirty="0">
              <a:solidFill>
                <a:srgbClr val="2D3741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468313" y="1268413"/>
            <a:ext cx="82073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e-IL" baseline="-25000">
              <a:solidFill>
                <a:srgbClr val="2D3741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46087" name="Picture 13" descr="footer-gradien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38900"/>
            <a:ext cx="914400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17" descr="zend-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720138" y="6505575"/>
            <a:ext cx="244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839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30000"/>
        </a:spcAft>
        <a:buClr>
          <a:schemeClr val="hlink"/>
        </a:buClr>
        <a:buChar char="•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542925" indent="-180975" algn="l" rtl="0" eaLnBrk="1" fontAlgn="base" hangingPunct="1">
        <a:spcBef>
          <a:spcPct val="20000"/>
        </a:spcBef>
        <a:spcAft>
          <a:spcPct val="30000"/>
        </a:spcAft>
        <a:buClr>
          <a:schemeClr val="hlink"/>
        </a:buClr>
        <a:buSzPct val="85000"/>
        <a:buFont typeface="Webdings" pitchFamily="18" charset="2"/>
        <a:buChar char="4"/>
        <a:defRPr sz="2000">
          <a:solidFill>
            <a:schemeClr val="tx1"/>
          </a:solidFill>
          <a:latin typeface="+mn-lt"/>
          <a:cs typeface="+mn-cs"/>
        </a:defRPr>
      </a:lvl2pPr>
      <a:lvl3pPr marL="990600" indent="-180975" algn="l" rtl="0" eaLnBrk="1" fontAlgn="base" hangingPunct="1">
        <a:spcBef>
          <a:spcPct val="20000"/>
        </a:spcBef>
        <a:spcAft>
          <a:spcPct val="3000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428750" indent="-173038" algn="l" rtl="0" eaLnBrk="1" fontAlgn="base" hangingPunct="1">
        <a:spcBef>
          <a:spcPct val="20000"/>
        </a:spcBef>
        <a:spcAft>
          <a:spcPct val="3000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790700" indent="-182563" algn="l" rtl="0" eaLnBrk="1" fontAlgn="base" hangingPunct="1">
        <a:spcBef>
          <a:spcPct val="2000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247900" indent="-182563" algn="l" rtl="0" eaLnBrk="1" fontAlgn="base" hangingPunct="1">
        <a:spcBef>
          <a:spcPct val="2000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705100" indent="-182563" algn="l" rtl="0" eaLnBrk="1" fontAlgn="base" hangingPunct="1">
        <a:spcBef>
          <a:spcPct val="2000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162300" indent="-182563" algn="l" rtl="0" eaLnBrk="1" fontAlgn="base" hangingPunct="1">
        <a:spcBef>
          <a:spcPct val="2000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619500" indent="-182563" algn="l" rtl="0" eaLnBrk="1" fontAlgn="base" hangingPunct="1">
        <a:spcBef>
          <a:spcPct val="2000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743200" y="6572250"/>
            <a:ext cx="3429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en-US" sz="800" baseline="-25000">
                <a:solidFill>
                  <a:srgbClr val="4A5A6A"/>
                </a:solidFill>
                <a:latin typeface="Arial" charset="0"/>
                <a:cs typeface="Arial" pitchFamily="34" charset="0"/>
              </a:rPr>
              <a:t>© All rights reserved. Zend Technologies, Inc.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07950" y="6515100"/>
            <a:ext cx="2667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fld id="{7683B767-0E3E-422D-9679-812A3CB08D37}" type="slidenum">
              <a:rPr lang="en-US" sz="1200" b="1" baseline="-25000">
                <a:solidFill>
                  <a:srgbClr val="0071A0"/>
                </a:solidFill>
                <a:latin typeface="Arial" charset="0"/>
                <a:cs typeface="Arial" pitchFamily="34" charset="0"/>
              </a:rPr>
              <a:pPr>
                <a:defRPr/>
              </a:pPr>
              <a:t>‹#›</a:t>
            </a:fld>
            <a:r>
              <a:rPr lang="en-US" sz="1600" baseline="-25000" dirty="0">
                <a:solidFill>
                  <a:srgbClr val="4A5A6A"/>
                </a:solidFill>
                <a:latin typeface="Arial" charset="0"/>
                <a:cs typeface="Arial" pitchFamily="34" charset="0"/>
              </a:rPr>
              <a:t> </a:t>
            </a:r>
            <a:endParaRPr lang="en-US" sz="900" baseline="-25000" dirty="0">
              <a:solidFill>
                <a:srgbClr val="2D3741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468313" y="1268413"/>
            <a:ext cx="82073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e-IL" baseline="-25000">
              <a:solidFill>
                <a:srgbClr val="2D3741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46087" name="Picture 13" descr="footer-gradien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38900"/>
            <a:ext cx="914400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17" descr="zend-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720138" y="6505575"/>
            <a:ext cx="244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0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30000"/>
        </a:spcAft>
        <a:buClr>
          <a:schemeClr val="hlink"/>
        </a:buClr>
        <a:buChar char="•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542925" indent="-180975" algn="l" rtl="0" eaLnBrk="1" fontAlgn="base" hangingPunct="1">
        <a:spcBef>
          <a:spcPct val="20000"/>
        </a:spcBef>
        <a:spcAft>
          <a:spcPct val="30000"/>
        </a:spcAft>
        <a:buClr>
          <a:schemeClr val="hlink"/>
        </a:buClr>
        <a:buSzPct val="85000"/>
        <a:buFont typeface="Webdings" pitchFamily="18" charset="2"/>
        <a:buChar char="4"/>
        <a:defRPr sz="2000">
          <a:solidFill>
            <a:schemeClr val="tx1"/>
          </a:solidFill>
          <a:latin typeface="+mn-lt"/>
          <a:cs typeface="+mn-cs"/>
        </a:defRPr>
      </a:lvl2pPr>
      <a:lvl3pPr marL="990600" indent="-180975" algn="l" rtl="0" eaLnBrk="1" fontAlgn="base" hangingPunct="1">
        <a:spcBef>
          <a:spcPct val="20000"/>
        </a:spcBef>
        <a:spcAft>
          <a:spcPct val="3000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428750" indent="-173038" algn="l" rtl="0" eaLnBrk="1" fontAlgn="base" hangingPunct="1">
        <a:spcBef>
          <a:spcPct val="20000"/>
        </a:spcBef>
        <a:spcAft>
          <a:spcPct val="3000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790700" indent="-182563" algn="l" rtl="0" eaLnBrk="1" fontAlgn="base" hangingPunct="1">
        <a:spcBef>
          <a:spcPct val="2000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247900" indent="-182563" algn="l" rtl="0" eaLnBrk="1" fontAlgn="base" hangingPunct="1">
        <a:spcBef>
          <a:spcPct val="2000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705100" indent="-182563" algn="l" rtl="0" eaLnBrk="1" fontAlgn="base" hangingPunct="1">
        <a:spcBef>
          <a:spcPct val="2000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162300" indent="-182563" algn="l" rtl="0" eaLnBrk="1" fontAlgn="base" hangingPunct="1">
        <a:spcBef>
          <a:spcPct val="2000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619500" indent="-182563" algn="l" rtl="0" eaLnBrk="1" fontAlgn="base" hangingPunct="1">
        <a:spcBef>
          <a:spcPct val="2000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743200" y="6572250"/>
            <a:ext cx="3429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en-US" sz="800" baseline="-25000">
                <a:solidFill>
                  <a:srgbClr val="4A5A6A"/>
                </a:solidFill>
                <a:latin typeface="Arial" charset="0"/>
                <a:cs typeface="Arial" pitchFamily="34" charset="0"/>
              </a:rPr>
              <a:t>© All rights reserved. Zend Technologies, Inc.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07950" y="6515100"/>
            <a:ext cx="2667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fld id="{7683B767-0E3E-422D-9679-812A3CB08D37}" type="slidenum">
              <a:rPr lang="en-US" sz="1200" b="1" baseline="-25000">
                <a:solidFill>
                  <a:srgbClr val="0071A0"/>
                </a:solidFill>
                <a:latin typeface="Arial" charset="0"/>
                <a:cs typeface="Arial" pitchFamily="34" charset="0"/>
              </a:rPr>
              <a:pPr>
                <a:defRPr/>
              </a:pPr>
              <a:t>‹#›</a:t>
            </a:fld>
            <a:r>
              <a:rPr lang="en-US" sz="1600" baseline="-25000" dirty="0">
                <a:solidFill>
                  <a:srgbClr val="4A5A6A"/>
                </a:solidFill>
                <a:latin typeface="Arial" charset="0"/>
                <a:cs typeface="Arial" pitchFamily="34" charset="0"/>
              </a:rPr>
              <a:t> </a:t>
            </a:r>
            <a:endParaRPr lang="en-US" sz="900" baseline="-25000" dirty="0">
              <a:solidFill>
                <a:srgbClr val="2D3741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468313" y="1268413"/>
            <a:ext cx="82073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e-IL" baseline="-25000">
              <a:solidFill>
                <a:srgbClr val="2D3741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46087" name="Picture 13" descr="footer-gradien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38900"/>
            <a:ext cx="9144000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17" descr="zend-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720138" y="6505575"/>
            <a:ext cx="244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751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rebuchet MS" pitchFamily="34" charset="0"/>
          <a:cs typeface="Arial" pitchFamily="34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30000"/>
        </a:spcAft>
        <a:buClr>
          <a:schemeClr val="hlink"/>
        </a:buClr>
        <a:buChar char="•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542925" indent="-180975" algn="l" rtl="0" eaLnBrk="1" fontAlgn="base" hangingPunct="1">
        <a:spcBef>
          <a:spcPct val="20000"/>
        </a:spcBef>
        <a:spcAft>
          <a:spcPct val="30000"/>
        </a:spcAft>
        <a:buClr>
          <a:schemeClr val="hlink"/>
        </a:buClr>
        <a:buSzPct val="85000"/>
        <a:buFont typeface="Webdings" pitchFamily="18" charset="2"/>
        <a:buChar char="4"/>
        <a:defRPr sz="2000">
          <a:solidFill>
            <a:schemeClr val="tx1"/>
          </a:solidFill>
          <a:latin typeface="+mn-lt"/>
          <a:cs typeface="+mn-cs"/>
        </a:defRPr>
      </a:lvl2pPr>
      <a:lvl3pPr marL="990600" indent="-180975" algn="l" rtl="0" eaLnBrk="1" fontAlgn="base" hangingPunct="1">
        <a:spcBef>
          <a:spcPct val="20000"/>
        </a:spcBef>
        <a:spcAft>
          <a:spcPct val="3000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428750" indent="-173038" algn="l" rtl="0" eaLnBrk="1" fontAlgn="base" hangingPunct="1">
        <a:spcBef>
          <a:spcPct val="20000"/>
        </a:spcBef>
        <a:spcAft>
          <a:spcPct val="3000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790700" indent="-182563" algn="l" rtl="0" eaLnBrk="1" fontAlgn="base" hangingPunct="1">
        <a:spcBef>
          <a:spcPct val="2000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247900" indent="-182563" algn="l" rtl="0" eaLnBrk="1" fontAlgn="base" hangingPunct="1">
        <a:spcBef>
          <a:spcPct val="2000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705100" indent="-182563" algn="l" rtl="0" eaLnBrk="1" fontAlgn="base" hangingPunct="1">
        <a:spcBef>
          <a:spcPct val="2000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162300" indent="-182563" algn="l" rtl="0" eaLnBrk="1" fontAlgn="base" hangingPunct="1">
        <a:spcBef>
          <a:spcPct val="2000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619500" indent="-182563" algn="l" rtl="0" eaLnBrk="1" fontAlgn="base" hangingPunct="1">
        <a:spcBef>
          <a:spcPct val="20000"/>
        </a:spcBef>
        <a:spcAft>
          <a:spcPct val="3000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1600200"/>
            <a:ext cx="792321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500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54938" y="6456363"/>
            <a:ext cx="825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600" tIns="46038" rIns="21600" bIns="46038" numCol="1" anchor="ctr" anchorCtr="0" compatLnSpc="1">
            <a:prstTxWarp prst="textNoShape">
              <a:avLst/>
            </a:prstTxWarp>
          </a:bodyPr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rgbClr val="7A8E9E"/>
                </a:solidFill>
                <a:latin typeface="Arial Narrow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1D827D0A-B3C8-424F-9253-706D98173009}" type="datetimeFigureOut">
              <a:rPr lang="en-US"/>
              <a:pPr>
                <a:defRPr/>
              </a:pPr>
              <a:t>1/13/2011</a:t>
            </a:fld>
            <a:endParaRPr lang="en-US"/>
          </a:p>
        </p:txBody>
      </p:sp>
      <p:sp>
        <p:nvSpPr>
          <p:cNvPr id="850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938" y="6459538"/>
            <a:ext cx="42481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600" tIns="46038" rIns="21600" bIns="46038" numCol="1" anchor="ctr" anchorCtr="0" compatLnSpc="1">
            <a:prstTxWarp prst="textNoShape">
              <a:avLst/>
            </a:prstTxWarp>
          </a:bodyPr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rgbClr val="7A8E9E"/>
                </a:solidFill>
                <a:latin typeface="Arial Narrow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00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453188"/>
            <a:ext cx="2889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10800" rIns="92075" bIns="10800" numCol="1" anchor="ctr" anchorCtr="0" compatLnSpc="1">
            <a:prstTxWarp prst="textNoShape">
              <a:avLst/>
            </a:prstTxWarp>
          </a:bodyPr>
          <a:lstStyle>
            <a:lvl1pPr rtl="0">
              <a:defRPr>
                <a:solidFill>
                  <a:srgbClr val="7A8E9E"/>
                </a:solidFill>
                <a:latin typeface="Arial Narrow" pitchFamily="34" charset="0"/>
                <a:cs typeface="Arial" charset="0"/>
              </a:defRPr>
            </a:lvl1pPr>
          </a:lstStyle>
          <a:p>
            <a:pPr algn="r"/>
            <a:fld id="{9339100B-54E6-492A-A899-E9ACA0AB075A}" type="slidenum">
              <a:rPr lang="he-IL" sz="1200"/>
              <a:pPr algn="r"/>
              <a:t>‹#›</a:t>
            </a:fld>
            <a:endParaRPr lang="en-US" sz="1200"/>
          </a:p>
        </p:txBody>
      </p:sp>
      <p:sp>
        <p:nvSpPr>
          <p:cNvPr id="1030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81000"/>
            <a:ext cx="8812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334040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E2EBF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E2EBF2"/>
          </a:solidFill>
          <a:latin typeface="Arial" charset="0"/>
          <a:ea typeface="Arial Unicode MS" pitchFamily="34" charset="-128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E2EBF2"/>
          </a:solidFill>
          <a:latin typeface="Arial" charset="0"/>
          <a:ea typeface="Arial Unicode MS" pitchFamily="34" charset="-128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E2EBF2"/>
          </a:solidFill>
          <a:latin typeface="Arial" charset="0"/>
          <a:ea typeface="Arial Unicode MS" pitchFamily="34" charset="-128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E2EBF2"/>
          </a:solidFill>
          <a:latin typeface="Arial" charset="0"/>
          <a:ea typeface="Arial Unicode MS" pitchFamily="34" charset="-128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C6D6E4"/>
          </a:solidFill>
          <a:latin typeface="Arial" charset="0"/>
          <a:ea typeface="Arial Unicode MS" pitchFamily="34" charset="-128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C6D6E4"/>
          </a:solidFill>
          <a:latin typeface="Arial" charset="0"/>
          <a:ea typeface="Arial Unicode MS" pitchFamily="34" charset="-128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C6D6E4"/>
          </a:solidFill>
          <a:latin typeface="Arial" charset="0"/>
          <a:ea typeface="Arial Unicode MS" pitchFamily="34" charset="-128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rgbClr val="C6D6E4"/>
          </a:solidFill>
          <a:latin typeface="Arial" charset="0"/>
          <a:ea typeface="Arial Unicode MS" pitchFamily="34" charset="-128"/>
          <a:cs typeface="Arial" charset="0"/>
        </a:defRPr>
      </a:lvl9pPr>
    </p:titleStyle>
    <p:bodyStyle>
      <a:lvl1pPr marL="266700" indent="-266700" algn="l" rtl="0" eaLnBrk="0" fontAlgn="base" hangingPunct="0">
        <a:spcBef>
          <a:spcPct val="35000"/>
        </a:spcBef>
        <a:spcAft>
          <a:spcPct val="0"/>
        </a:spcAft>
        <a:buClr>
          <a:srgbClr val="64B405"/>
        </a:buClr>
        <a:buSzPct val="120000"/>
        <a:buChar char="•"/>
        <a:defRPr sz="2400">
          <a:solidFill>
            <a:srgbClr val="056491"/>
          </a:solidFill>
          <a:latin typeface="+mn-lt"/>
          <a:ea typeface="+mn-ea"/>
          <a:cs typeface="+mn-cs"/>
        </a:defRPr>
      </a:lvl1pPr>
      <a:lvl2pPr marL="714375" indent="-268288" algn="l" rtl="0" eaLnBrk="0" fontAlgn="base" hangingPunct="0">
        <a:spcBef>
          <a:spcPct val="20000"/>
        </a:spcBef>
        <a:spcAft>
          <a:spcPct val="0"/>
        </a:spcAft>
        <a:buClr>
          <a:srgbClr val="64B405"/>
        </a:buClr>
        <a:buFont typeface="Wingdings" pitchFamily="2" charset="2"/>
        <a:buChar char="§"/>
        <a:defRPr sz="2000">
          <a:solidFill>
            <a:srgbClr val="056491"/>
          </a:solidFill>
          <a:latin typeface="+mn-lt"/>
          <a:cs typeface="+mn-cs"/>
        </a:defRPr>
      </a:lvl2pPr>
      <a:lvl3pPr marL="1076325" indent="-180975" algn="l" rtl="0" eaLnBrk="0" fontAlgn="base" hangingPunct="0">
        <a:spcBef>
          <a:spcPct val="20000"/>
        </a:spcBef>
        <a:spcAft>
          <a:spcPct val="0"/>
        </a:spcAft>
        <a:buClr>
          <a:srgbClr val="64B405"/>
        </a:buClr>
        <a:buChar char="•"/>
        <a:defRPr>
          <a:solidFill>
            <a:srgbClr val="056491"/>
          </a:solidFill>
          <a:latin typeface="+mn-lt"/>
          <a:cs typeface="+mn-cs"/>
        </a:defRPr>
      </a:lvl3pPr>
      <a:lvl4pPr marL="1524000" indent="-180975" algn="l" rtl="0" eaLnBrk="0" fontAlgn="base" hangingPunct="0">
        <a:spcBef>
          <a:spcPct val="20000"/>
        </a:spcBef>
        <a:spcAft>
          <a:spcPct val="0"/>
        </a:spcAft>
        <a:buClr>
          <a:srgbClr val="4B5A6A"/>
        </a:buClr>
        <a:buChar char="•"/>
        <a:defRPr sz="1600">
          <a:solidFill>
            <a:srgbClr val="056491"/>
          </a:solidFill>
          <a:latin typeface="+mn-lt"/>
          <a:cs typeface="+mn-cs"/>
        </a:defRPr>
      </a:lvl4pPr>
      <a:lvl5pPr marL="1885950" indent="-180975" algn="l" rtl="0" eaLnBrk="0" fontAlgn="base" hangingPunct="0">
        <a:spcBef>
          <a:spcPct val="20000"/>
        </a:spcBef>
        <a:spcAft>
          <a:spcPct val="0"/>
        </a:spcAft>
        <a:buClr>
          <a:srgbClr val="4B5A6A"/>
        </a:buClr>
        <a:buSzPct val="90000"/>
        <a:buFont typeface="Wingdings" pitchFamily="2" charset="2"/>
        <a:buChar char="§"/>
        <a:defRPr sz="1600">
          <a:solidFill>
            <a:srgbClr val="05649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82873"/>
        </a:buClr>
        <a:buSzPct val="90000"/>
        <a:buFont typeface="Wingdings" pitchFamily="2" charset="2"/>
        <a:buChar char="§"/>
        <a:defRPr sz="1600">
          <a:solidFill>
            <a:srgbClr val="0171A0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82873"/>
        </a:buClr>
        <a:buSzPct val="90000"/>
        <a:buFont typeface="Wingdings" pitchFamily="2" charset="2"/>
        <a:buChar char="§"/>
        <a:defRPr sz="1600">
          <a:solidFill>
            <a:srgbClr val="0171A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82873"/>
        </a:buClr>
        <a:buSzPct val="90000"/>
        <a:buFont typeface="Wingdings" pitchFamily="2" charset="2"/>
        <a:buChar char="§"/>
        <a:defRPr sz="1600">
          <a:solidFill>
            <a:srgbClr val="0171A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82873"/>
        </a:buClr>
        <a:buSzPct val="90000"/>
        <a:buFont typeface="Wingdings" pitchFamily="2" charset="2"/>
        <a:buChar char="§"/>
        <a:defRPr sz="1600">
          <a:solidFill>
            <a:srgbClr val="0171A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8.emf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50.emf"/><Relationship Id="rId4" Type="http://schemas.openxmlformats.org/officeDocument/2006/relationships/oleObject" Target="../embeddings/oleObject1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52.emf"/><Relationship Id="rId4" Type="http://schemas.openxmlformats.org/officeDocument/2006/relationships/oleObject" Target="../embeddings/oleObject1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54.emf"/><Relationship Id="rId4" Type="http://schemas.openxmlformats.org/officeDocument/2006/relationships/oleObject" Target="../embeddings/oleObject1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56.emf"/><Relationship Id="rId4" Type="http://schemas.openxmlformats.org/officeDocument/2006/relationships/oleObject" Target="../embeddings/oleObject1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8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538" y="1989138"/>
            <a:ext cx="6758830" cy="1582737"/>
          </a:xfrm>
        </p:spPr>
        <p:txBody>
          <a:bodyPr/>
          <a:lstStyle/>
          <a:p>
            <a:r>
              <a:rPr lang="en-US" sz="3600" dirty="0" smtClean="0"/>
              <a:t>The PHP Performance Paradox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Zeev Suraski</a:t>
            </a:r>
          </a:p>
          <a:p>
            <a:r>
              <a:rPr lang="en-US" sz="1400" dirty="0" smtClean="0"/>
              <a:t>Co-founder &amp; CTO</a:t>
            </a:r>
          </a:p>
          <a:p>
            <a:r>
              <a:rPr lang="en-US" sz="1400" dirty="0" smtClean="0"/>
              <a:t>Zend Technologies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3350"/>
            <a:ext cx="400050" cy="365125"/>
          </a:xfrm>
        </p:spPr>
        <p:txBody>
          <a:bodyPr/>
          <a:lstStyle/>
          <a:p>
            <a:fld id="{397ABE9B-6B6D-43EC-A47D-068143A2F0B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89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OO performance improvements in PHP 5.x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ABE9B-6B6D-43EC-A47D-068143A2F0BB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576583"/>
              </p:ext>
            </p:extLst>
          </p:nvPr>
        </p:nvGraphicFramePr>
        <p:xfrm>
          <a:off x="755576" y="1484784"/>
          <a:ext cx="7769225" cy="484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r:id="rId3" imgW="7000560" imgH="4371480" progId="">
                  <p:embed/>
                </p:oleObj>
              </mc:Choice>
              <mc:Fallback>
                <p:oleObj r:id="rId3" imgW="7000560" imgH="43714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484784"/>
                        <a:ext cx="7769225" cy="484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96336" y="6047202"/>
            <a:ext cx="1234633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Lower is better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1928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3.0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Released:  June 1998</a:t>
            </a:r>
            <a:endParaRPr lang="en-US" sz="2400" dirty="0"/>
          </a:p>
          <a:p>
            <a:r>
              <a:rPr lang="en-US" sz="2400" dirty="0" smtClean="0"/>
              <a:t>New Features:</a:t>
            </a:r>
            <a:endParaRPr lang="en-US" sz="2400" dirty="0"/>
          </a:p>
          <a:p>
            <a:pPr lvl="1"/>
            <a:r>
              <a:rPr lang="en-US" sz="1800" dirty="0" smtClean="0"/>
              <a:t>Full-fledged language</a:t>
            </a:r>
          </a:p>
          <a:p>
            <a:pPr lvl="1"/>
            <a:r>
              <a:rPr lang="en-US" sz="1800" dirty="0" smtClean="0"/>
              <a:t>First OO model</a:t>
            </a:r>
          </a:p>
          <a:p>
            <a:pPr lvl="1"/>
            <a:r>
              <a:rPr lang="en-US" sz="1800" dirty="0" smtClean="0"/>
              <a:t>Modularity</a:t>
            </a:r>
            <a:endParaRPr lang="en-US" sz="1800" dirty="0"/>
          </a:p>
          <a:p>
            <a:r>
              <a:rPr lang="en-US" sz="2400" dirty="0" smtClean="0"/>
              <a:t>Performance Features</a:t>
            </a:r>
          </a:p>
          <a:p>
            <a:pPr lvl="1"/>
            <a:r>
              <a:rPr lang="en-US" sz="1800" dirty="0" smtClean="0"/>
              <a:t>Token Cache (!)</a:t>
            </a:r>
          </a:p>
          <a:p>
            <a:pPr lvl="1"/>
            <a:r>
              <a:rPr lang="en-US" sz="1800" dirty="0" smtClean="0"/>
              <a:t>Memory Manager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ABE9B-6B6D-43EC-A47D-068143A2F0B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86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3.0 In Perspective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ABE9B-6B6D-43EC-A47D-068143A2F0BB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670611"/>
              </p:ext>
            </p:extLst>
          </p:nvPr>
        </p:nvGraphicFramePr>
        <p:xfrm>
          <a:off x="478833" y="1613237"/>
          <a:ext cx="8234362" cy="43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r:id="rId3" imgW="9153000" imgH="4800240" progId="">
                  <p:embed/>
                </p:oleObj>
              </mc:Choice>
              <mc:Fallback>
                <p:oleObj r:id="rId3" imgW="9153000" imgH="4800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33" y="1613237"/>
                        <a:ext cx="8234362" cy="431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96336" y="6047202"/>
            <a:ext cx="1234633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Lower is better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8442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4.0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Released:  May 2000</a:t>
            </a:r>
            <a:endParaRPr lang="en-US" sz="2400" dirty="0"/>
          </a:p>
          <a:p>
            <a:r>
              <a:rPr lang="en-US" sz="2400" dirty="0" smtClean="0"/>
              <a:t>New Features:</a:t>
            </a:r>
            <a:endParaRPr lang="en-US" sz="2400" dirty="0"/>
          </a:p>
          <a:p>
            <a:pPr lvl="1"/>
            <a:r>
              <a:rPr lang="en-US" sz="1800" dirty="0" smtClean="0"/>
              <a:t>Downwards Compatibility (!)</a:t>
            </a:r>
          </a:p>
          <a:p>
            <a:pPr lvl="1"/>
            <a:r>
              <a:rPr lang="en-US" sz="1800" dirty="0" smtClean="0"/>
              <a:t>Sessions</a:t>
            </a:r>
          </a:p>
          <a:p>
            <a:pPr lvl="1"/>
            <a:r>
              <a:rPr lang="en-US" sz="1800" dirty="0" smtClean="0"/>
              <a:t>More modularity</a:t>
            </a:r>
            <a:endParaRPr lang="en-US" sz="1800" dirty="0"/>
          </a:p>
          <a:p>
            <a:r>
              <a:rPr lang="en-US" sz="2400" dirty="0" smtClean="0"/>
              <a:t>Performance Features</a:t>
            </a:r>
          </a:p>
          <a:p>
            <a:pPr lvl="1"/>
            <a:r>
              <a:rPr lang="en-US" sz="1800" dirty="0" smtClean="0"/>
              <a:t>Zend Engine – compilation introduced!</a:t>
            </a:r>
          </a:p>
          <a:p>
            <a:pPr lvl="1"/>
            <a:r>
              <a:rPr lang="en-US" sz="1800" dirty="0" smtClean="0"/>
              <a:t>Pluggable Performance Enhancers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ABE9B-6B6D-43EC-A47D-068143A2F0B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1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5.0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Released:  July 2004</a:t>
            </a:r>
            <a:endParaRPr lang="en-US" sz="2400" dirty="0"/>
          </a:p>
          <a:p>
            <a:r>
              <a:rPr lang="en-US" sz="2400" dirty="0" smtClean="0"/>
              <a:t>New Features:</a:t>
            </a:r>
            <a:endParaRPr lang="en-US" sz="2400" dirty="0"/>
          </a:p>
          <a:p>
            <a:pPr lvl="1"/>
            <a:r>
              <a:rPr lang="en-US" sz="1800" dirty="0" smtClean="0"/>
              <a:t>New ‘true’ object model</a:t>
            </a:r>
          </a:p>
          <a:p>
            <a:pPr lvl="1"/>
            <a:r>
              <a:rPr lang="en-US" sz="1800" dirty="0" smtClean="0"/>
              <a:t>Exception Handling</a:t>
            </a:r>
          </a:p>
          <a:p>
            <a:pPr lvl="1"/>
            <a:r>
              <a:rPr lang="en-US" sz="1800" dirty="0" smtClean="0"/>
              <a:t>Type hinting</a:t>
            </a:r>
          </a:p>
          <a:p>
            <a:r>
              <a:rPr lang="en-US" sz="2400" dirty="0" smtClean="0"/>
              <a:t>Performance Features</a:t>
            </a:r>
          </a:p>
          <a:p>
            <a:pPr lvl="1"/>
            <a:r>
              <a:rPr lang="en-US" sz="1800" dirty="0" smtClean="0"/>
              <a:t>Call threaded VM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ABE9B-6B6D-43EC-A47D-068143A2F0B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2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5.1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Released:  November 2005</a:t>
            </a:r>
            <a:endParaRPr lang="en-US" sz="2400" dirty="0"/>
          </a:p>
          <a:p>
            <a:r>
              <a:rPr lang="en-US" sz="2400" dirty="0" smtClean="0"/>
              <a:t>New Features:</a:t>
            </a:r>
            <a:endParaRPr lang="en-US" sz="2400" dirty="0"/>
          </a:p>
          <a:p>
            <a:pPr lvl="1"/>
            <a:r>
              <a:rPr lang="en-US" sz="1800" dirty="0" smtClean="0"/>
              <a:t>Array type hinting</a:t>
            </a:r>
          </a:p>
          <a:p>
            <a:pPr lvl="1"/>
            <a:r>
              <a:rPr lang="en-US" sz="1800" dirty="0" smtClean="0"/>
              <a:t>Class constants and static members of internal classes</a:t>
            </a:r>
          </a:p>
          <a:p>
            <a:r>
              <a:rPr lang="en-US" sz="2400" dirty="0" smtClean="0"/>
              <a:t>Performance Features</a:t>
            </a:r>
          </a:p>
          <a:p>
            <a:pPr lvl="1"/>
            <a:r>
              <a:rPr lang="en-US" sz="1800" dirty="0" smtClean="0"/>
              <a:t>New </a:t>
            </a:r>
            <a:r>
              <a:rPr lang="en-US" sz="1800" dirty="0" err="1" smtClean="0"/>
              <a:t>FastCGI</a:t>
            </a:r>
            <a:r>
              <a:rPr lang="en-US" sz="1800" dirty="0" smtClean="0"/>
              <a:t> SAPI</a:t>
            </a:r>
          </a:p>
          <a:p>
            <a:pPr lvl="1"/>
            <a:r>
              <a:rPr lang="en-US" sz="1800" dirty="0" smtClean="0"/>
              <a:t>Specialized Executor</a:t>
            </a:r>
          </a:p>
          <a:p>
            <a:pPr lvl="1"/>
            <a:r>
              <a:rPr lang="en-US" sz="1800" dirty="0" smtClean="0"/>
              <a:t>Compiled variables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ABE9B-6B6D-43EC-A47D-068143A2F0B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10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 smtClean="0"/>
              <a:t>In-depth:</a:t>
            </a:r>
            <a:br>
              <a:rPr lang="en-US" sz="2000" b="0" dirty="0" smtClean="0"/>
            </a:br>
            <a:r>
              <a:rPr lang="en-US" dirty="0" smtClean="0"/>
              <a:t>Specialized Executor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ABE9B-6B6D-43EC-A47D-068143A2F0B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9388" y="1524000"/>
            <a:ext cx="450056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66204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180975" algn="l" rtl="0" eaLnBrk="1" fontAlgn="base" hangingPunct="1"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SzPct val="85000"/>
              <a:buFont typeface="Webdings" pitchFamily="18" charset="2"/>
              <a:buChar char="4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990600" indent="-180975" algn="l" rtl="0" eaLnBrk="1" fontAlgn="base" hangingPunct="1">
              <a:spcBef>
                <a:spcPct val="20000"/>
              </a:spcBef>
              <a:spcAft>
                <a:spcPct val="3000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28750" indent="-173038" algn="l" rtl="0" eaLnBrk="1" fontAlgn="base" hangingPunct="1">
              <a:spcBef>
                <a:spcPct val="2000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07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2479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051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1623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6195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int 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zend_add_handler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()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000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000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{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000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000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000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add_function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(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  &amp;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EX_T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(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opline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-&gt;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result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.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u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.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var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).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tmp_var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, 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  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get_zval_ptr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(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    &amp;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opline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-&gt;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op1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, 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EX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(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Ts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),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    &amp;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EG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(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free_op1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), 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BP_VAR_R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),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  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get_zval_ptr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(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    &amp;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opline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-&gt;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op2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, 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EX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(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Ts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),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    &amp;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EG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(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free_op2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) 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BP_VAR_R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)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  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TSRMLS_CC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);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FREE_OP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(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  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EX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(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Ts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),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  &amp;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opline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-&gt;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op1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,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  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EG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(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free_op1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));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FREE_OP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(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  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EX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(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Ts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),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  &amp;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opline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-&gt;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op2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,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  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EG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(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free_op2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));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NEXT_OPCODE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();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59313" y="1524000"/>
            <a:ext cx="448468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66204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180975" algn="l" rtl="0" eaLnBrk="1" fontAlgn="base" hangingPunct="1"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SzPct val="85000"/>
              <a:buFont typeface="Webdings" pitchFamily="18" charset="2"/>
              <a:buChar char="4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990600" indent="-180975" algn="l" rtl="0" eaLnBrk="1" fontAlgn="base" hangingPunct="1">
              <a:spcBef>
                <a:spcPct val="20000"/>
              </a:spcBef>
              <a:spcAft>
                <a:spcPct val="3000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28750" indent="-173038" algn="l" rtl="0" eaLnBrk="1" fontAlgn="base" hangingPunct="1">
              <a:spcBef>
                <a:spcPct val="2000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07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2479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051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1623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6195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800000"/>
                </a:solidFill>
                <a:latin typeface="Courier New" pitchFamily="49" charset="0"/>
              </a:rPr>
              <a:t>ZEND_VM_HANDLER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(</a:t>
            </a:r>
            <a:r>
              <a:rPr lang="de-DE" sz="1000" dirty="0" smtClean="0">
                <a:solidFill>
                  <a:srgbClr val="800000"/>
                </a:solidFill>
                <a:latin typeface="Courier New" pitchFamily="49" charset="0"/>
              </a:rPr>
              <a:t>1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, </a:t>
            </a:r>
            <a:r>
              <a:rPr lang="de-DE" sz="1000" dirty="0" smtClean="0">
                <a:solidFill>
                  <a:srgbClr val="800000"/>
                </a:solidFill>
                <a:latin typeface="Courier New" pitchFamily="49" charset="0"/>
              </a:rPr>
              <a:t>ZEND_ADD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,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</a:t>
            </a:r>
            <a:r>
              <a:rPr lang="de-DE" sz="1000" dirty="0" smtClean="0">
                <a:solidFill>
                  <a:srgbClr val="800000"/>
                </a:solidFill>
                <a:latin typeface="Courier New" pitchFamily="49" charset="0"/>
              </a:rPr>
              <a:t>CONST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|</a:t>
            </a:r>
            <a:r>
              <a:rPr lang="de-DE" sz="1000" dirty="0" smtClean="0">
                <a:solidFill>
                  <a:srgbClr val="800000"/>
                </a:solidFill>
                <a:latin typeface="Courier New" pitchFamily="49" charset="0"/>
              </a:rPr>
              <a:t>TMP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|</a:t>
            </a:r>
            <a:r>
              <a:rPr lang="de-DE" sz="1000" dirty="0" smtClean="0">
                <a:solidFill>
                  <a:srgbClr val="800000"/>
                </a:solidFill>
                <a:latin typeface="Courier New" pitchFamily="49" charset="0"/>
              </a:rPr>
              <a:t>VAR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|</a:t>
            </a:r>
            <a:r>
              <a:rPr lang="de-DE" sz="1000" dirty="0" smtClean="0">
                <a:solidFill>
                  <a:srgbClr val="800000"/>
                </a:solidFill>
                <a:latin typeface="Courier New" pitchFamily="49" charset="0"/>
              </a:rPr>
              <a:t>CV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,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</a:t>
            </a:r>
            <a:r>
              <a:rPr lang="de-DE" sz="1000" dirty="0" smtClean="0">
                <a:solidFill>
                  <a:srgbClr val="800000"/>
                </a:solidFill>
                <a:latin typeface="Courier New" pitchFamily="49" charset="0"/>
              </a:rPr>
              <a:t>CONST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|</a:t>
            </a:r>
            <a:r>
              <a:rPr lang="de-DE" sz="1000" dirty="0" smtClean="0">
                <a:solidFill>
                  <a:srgbClr val="800000"/>
                </a:solidFill>
                <a:latin typeface="Courier New" pitchFamily="49" charset="0"/>
              </a:rPr>
              <a:t>TMP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|</a:t>
            </a:r>
            <a:r>
              <a:rPr lang="de-DE" sz="1000" dirty="0" smtClean="0">
                <a:solidFill>
                  <a:srgbClr val="800000"/>
                </a:solidFill>
                <a:latin typeface="Courier New" pitchFamily="49" charset="0"/>
              </a:rPr>
              <a:t>VAR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|</a:t>
            </a:r>
            <a:r>
              <a:rPr lang="de-DE" sz="1000" dirty="0" smtClean="0">
                <a:solidFill>
                  <a:srgbClr val="800000"/>
                </a:solidFill>
                <a:latin typeface="Courier New" pitchFamily="49" charset="0"/>
              </a:rPr>
              <a:t>CV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)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{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zend_op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*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opline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= 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EX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(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opline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);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zend_free_op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free_op1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, 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free_op2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000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add_function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(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  &amp;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EX_T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(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opline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-&gt;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result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.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u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.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var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).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tmp_var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,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  </a:t>
            </a:r>
            <a:r>
              <a:rPr lang="de-DE" sz="1000" dirty="0" smtClean="0">
                <a:solidFill>
                  <a:srgbClr val="800000"/>
                </a:solidFill>
                <a:latin typeface="Courier New" pitchFamily="49" charset="0"/>
              </a:rPr>
              <a:t>GET_OP1_ZVAL_PTR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(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BP_VAR_R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),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000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000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  </a:t>
            </a:r>
            <a:r>
              <a:rPr lang="de-DE" sz="1000" dirty="0" smtClean="0">
                <a:solidFill>
                  <a:srgbClr val="800000"/>
                </a:solidFill>
                <a:latin typeface="Courier New" pitchFamily="49" charset="0"/>
              </a:rPr>
              <a:t>GET_OP2_ZVAL_PTR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(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BP_VAR_R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)  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000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000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  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TSRMLS_CC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);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</a:t>
            </a:r>
            <a:r>
              <a:rPr lang="de-DE" sz="1000" dirty="0" smtClean="0">
                <a:solidFill>
                  <a:srgbClr val="800000"/>
                </a:solidFill>
                <a:latin typeface="Courier New" pitchFamily="49" charset="0"/>
              </a:rPr>
              <a:t>FREE_OP1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();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000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000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000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</a:t>
            </a:r>
            <a:r>
              <a:rPr lang="de-DE" sz="1000" dirty="0" smtClean="0">
                <a:solidFill>
                  <a:srgbClr val="800000"/>
                </a:solidFill>
                <a:latin typeface="Courier New" pitchFamily="49" charset="0"/>
              </a:rPr>
              <a:t>FREE_OP2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();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000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000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000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ZEND_VM_NEXT_OPCODE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();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4685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 smtClean="0"/>
              <a:t>In-depth:</a:t>
            </a:r>
            <a:br>
              <a:rPr lang="en-US" sz="2000" b="0" dirty="0" smtClean="0"/>
            </a:br>
            <a:r>
              <a:rPr lang="en-US" dirty="0" smtClean="0"/>
              <a:t>Specialized Executor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ABE9B-6B6D-43EC-A47D-068143A2F0B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59313" y="1524000"/>
            <a:ext cx="448468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66204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180975" algn="l" rtl="0" eaLnBrk="1" fontAlgn="base" hangingPunct="1"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SzPct val="85000"/>
              <a:buFont typeface="Webdings" pitchFamily="18" charset="2"/>
              <a:buChar char="4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990600" indent="-180975" algn="l" rtl="0" eaLnBrk="1" fontAlgn="base" hangingPunct="1">
              <a:spcBef>
                <a:spcPct val="20000"/>
              </a:spcBef>
              <a:spcAft>
                <a:spcPct val="3000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28750" indent="-173038" algn="l" rtl="0" eaLnBrk="1" fontAlgn="base" hangingPunct="1">
              <a:spcBef>
                <a:spcPct val="2000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07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2479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051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1623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6195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800000"/>
                </a:solidFill>
                <a:latin typeface="Courier New" pitchFamily="49" charset="0"/>
              </a:rPr>
              <a:t>ZEND_VM_HANDLER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(</a:t>
            </a:r>
            <a:r>
              <a:rPr lang="de-DE" sz="1000" dirty="0" smtClean="0">
                <a:solidFill>
                  <a:srgbClr val="800000"/>
                </a:solidFill>
                <a:latin typeface="Courier New" pitchFamily="49" charset="0"/>
              </a:rPr>
              <a:t>1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, </a:t>
            </a:r>
            <a:r>
              <a:rPr lang="de-DE" sz="1000" dirty="0" smtClean="0">
                <a:solidFill>
                  <a:srgbClr val="800000"/>
                </a:solidFill>
                <a:latin typeface="Courier New" pitchFamily="49" charset="0"/>
              </a:rPr>
              <a:t>ZEND_ADD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,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</a:t>
            </a:r>
            <a:r>
              <a:rPr lang="de-DE" sz="1000" dirty="0" smtClean="0">
                <a:solidFill>
                  <a:srgbClr val="800000"/>
                </a:solidFill>
                <a:latin typeface="Courier New" pitchFamily="49" charset="0"/>
              </a:rPr>
              <a:t>CONST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|</a:t>
            </a:r>
            <a:r>
              <a:rPr lang="de-DE" sz="1000" dirty="0" smtClean="0">
                <a:solidFill>
                  <a:srgbClr val="800000"/>
                </a:solidFill>
                <a:latin typeface="Courier New" pitchFamily="49" charset="0"/>
              </a:rPr>
              <a:t>TMP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|</a:t>
            </a:r>
            <a:r>
              <a:rPr lang="de-DE" sz="1000" dirty="0" smtClean="0">
                <a:solidFill>
                  <a:srgbClr val="800000"/>
                </a:solidFill>
                <a:latin typeface="Courier New" pitchFamily="49" charset="0"/>
              </a:rPr>
              <a:t>VAR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|</a:t>
            </a:r>
            <a:r>
              <a:rPr lang="de-DE" sz="1000" dirty="0" smtClean="0">
                <a:solidFill>
                  <a:srgbClr val="800000"/>
                </a:solidFill>
                <a:latin typeface="Courier New" pitchFamily="49" charset="0"/>
              </a:rPr>
              <a:t>CV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,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</a:t>
            </a:r>
            <a:r>
              <a:rPr lang="de-DE" sz="1000" dirty="0" smtClean="0">
                <a:solidFill>
                  <a:srgbClr val="800000"/>
                </a:solidFill>
                <a:latin typeface="Courier New" pitchFamily="49" charset="0"/>
              </a:rPr>
              <a:t>CONST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|</a:t>
            </a:r>
            <a:r>
              <a:rPr lang="de-DE" sz="1000" dirty="0" smtClean="0">
                <a:solidFill>
                  <a:srgbClr val="800000"/>
                </a:solidFill>
                <a:latin typeface="Courier New" pitchFamily="49" charset="0"/>
              </a:rPr>
              <a:t>TMP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|</a:t>
            </a:r>
            <a:r>
              <a:rPr lang="de-DE" sz="1000" dirty="0" smtClean="0">
                <a:solidFill>
                  <a:srgbClr val="800000"/>
                </a:solidFill>
                <a:latin typeface="Courier New" pitchFamily="49" charset="0"/>
              </a:rPr>
              <a:t>VAR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|</a:t>
            </a:r>
            <a:r>
              <a:rPr lang="de-DE" sz="1000" dirty="0" smtClean="0">
                <a:solidFill>
                  <a:srgbClr val="800000"/>
                </a:solidFill>
                <a:latin typeface="Courier New" pitchFamily="49" charset="0"/>
              </a:rPr>
              <a:t>CV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)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{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zend_op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*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opline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= 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EX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(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opline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);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zend_free_op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free_op1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, 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free_op2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000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add_function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(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  &amp;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EX_T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(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opline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-&gt;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result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.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u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.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var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).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tmp_var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,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  </a:t>
            </a:r>
            <a:r>
              <a:rPr lang="de-DE" sz="1000" dirty="0" smtClean="0">
                <a:solidFill>
                  <a:srgbClr val="800000"/>
                </a:solidFill>
                <a:latin typeface="Courier New" pitchFamily="49" charset="0"/>
              </a:rPr>
              <a:t>GET_OP1_ZVAL_PTR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(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BP_VAR_R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),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000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000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  </a:t>
            </a:r>
            <a:r>
              <a:rPr lang="de-DE" sz="1000" dirty="0" smtClean="0">
                <a:solidFill>
                  <a:srgbClr val="800000"/>
                </a:solidFill>
                <a:latin typeface="Courier New" pitchFamily="49" charset="0"/>
              </a:rPr>
              <a:t>GET_OP2_ZVAL_PTR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(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BP_VAR_R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)  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000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000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  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TSRMLS_CC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);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</a:t>
            </a:r>
            <a:r>
              <a:rPr lang="de-DE" sz="1000" dirty="0" smtClean="0">
                <a:solidFill>
                  <a:srgbClr val="800000"/>
                </a:solidFill>
                <a:latin typeface="Courier New" pitchFamily="49" charset="0"/>
              </a:rPr>
              <a:t>FREE_OP1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();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000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000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000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</a:t>
            </a:r>
            <a:r>
              <a:rPr lang="de-DE" sz="1000" dirty="0" smtClean="0">
                <a:solidFill>
                  <a:srgbClr val="800000"/>
                </a:solidFill>
                <a:latin typeface="Courier New" pitchFamily="49" charset="0"/>
              </a:rPr>
              <a:t>FREE_OP2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();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000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000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000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ZEND_VM_NEXT_OPCODE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();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85466" y="1523999"/>
            <a:ext cx="4484687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66204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180975" algn="l" rtl="0" eaLnBrk="1" fontAlgn="base" hangingPunct="1"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SzPct val="85000"/>
              <a:buFont typeface="Webdings" pitchFamily="18" charset="2"/>
              <a:buChar char="4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990600" indent="-180975" algn="l" rtl="0" eaLnBrk="1" fontAlgn="base" hangingPunct="1">
              <a:spcBef>
                <a:spcPct val="20000"/>
              </a:spcBef>
              <a:spcAft>
                <a:spcPct val="3000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28750" indent="-173038" algn="l" rtl="0" eaLnBrk="1" fontAlgn="base" hangingPunct="1">
              <a:spcBef>
                <a:spcPct val="2000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07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2479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051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1623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6195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int 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ZEND_ADD_SPEC_CONST_CV_HANDLER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()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000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000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{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zend_op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*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opline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= 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EX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(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opline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);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000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000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add_function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(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  &amp;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EX_T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(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opline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-&gt;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result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.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u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.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var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).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tmp_var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,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  &amp;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opline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-&gt;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op1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.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u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.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constant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,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000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000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  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_get_zval_ptr_cv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(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    &amp;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opline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-&gt;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op2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, 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EX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(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Ts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),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    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BP_VAR_R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TSRMLS_CC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)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  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TSRMLS_CC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);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000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000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000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000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000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000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000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000" dirty="0" smtClean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  </a:t>
            </a:r>
            <a:r>
              <a:rPr lang="de-DE" sz="1000" dirty="0" smtClean="0">
                <a:solidFill>
                  <a:srgbClr val="000080"/>
                </a:solidFill>
                <a:latin typeface="Courier New" pitchFamily="49" charset="0"/>
              </a:rPr>
              <a:t>ZEND_VM_NEXT_OPCODE</a:t>
            </a: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();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000" dirty="0" smtClean="0">
                <a:solidFill>
                  <a:srgbClr val="008000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8960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 smtClean="0"/>
              <a:t>In-depth:</a:t>
            </a:r>
            <a:br>
              <a:rPr lang="en-US" sz="2000" b="0" dirty="0" smtClean="0"/>
            </a:br>
            <a:r>
              <a:rPr lang="en-US" dirty="0" smtClean="0"/>
              <a:t>Compiled Variables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ABE9B-6B6D-43EC-A47D-068143A2F0B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60363" y="2700339"/>
            <a:ext cx="3784600" cy="368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66204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180975" algn="l" rtl="0" eaLnBrk="1" fontAlgn="base" hangingPunct="1"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SzPct val="85000"/>
              <a:buFont typeface="Webdings" pitchFamily="18" charset="2"/>
              <a:buChar char="4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990600" indent="-180975" algn="l" rtl="0" eaLnBrk="1" fontAlgn="base" hangingPunct="1">
              <a:spcBef>
                <a:spcPct val="20000"/>
              </a:spcBef>
              <a:spcAft>
                <a:spcPct val="3000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28750" indent="-173038" algn="l" rtl="0" eaLnBrk="1" fontAlgn="base" hangingPunct="1">
              <a:spcBef>
                <a:spcPct val="2000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07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2479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051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1623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6195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FETCH_W  “a”            -&gt; var(0)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RECV     1, var(0)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FETCH_W  “b”            -&gt; var(1)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RECV     2, var(1)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FETCH_R  “a”            -&gt; var(2)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FETCH_R  “b”            -&gt; var(3)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ADD      var(2), var(3) -&gt; tmp(4)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FETCH_W  “c”            -&gt; var(5)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ASSIGN   var(5), tmp(4)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FETCH_R  “c”            -&gt; var(6)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RETURN   var(6)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100" dirty="0" smtClean="0">
              <a:latin typeface="Courier New" pitchFamily="49" charset="0"/>
            </a:endParaRP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100" dirty="0" smtClean="0">
              <a:latin typeface="Courier New" pitchFamily="49" charset="0"/>
            </a:endParaRPr>
          </a:p>
          <a:p>
            <a:pPr marL="611188" indent="-592138">
              <a:spcBef>
                <a:spcPct val="0"/>
              </a:spcBef>
              <a:buSzPct val="4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800" dirty="0" smtClean="0">
                <a:latin typeface="Arial" charset="0"/>
              </a:rPr>
              <a:t>11 instructions</a:t>
            </a:r>
          </a:p>
          <a:p>
            <a:pPr marL="611188" indent="-592138">
              <a:spcBef>
                <a:spcPct val="0"/>
              </a:spcBef>
              <a:buSzPct val="4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800" dirty="0" smtClean="0">
                <a:latin typeface="Arial" charset="0"/>
              </a:rPr>
              <a:t>6 hash look-ups</a:t>
            </a:r>
          </a:p>
          <a:p>
            <a:pPr marL="611188" indent="-592138">
              <a:spcBef>
                <a:spcPct val="0"/>
              </a:spcBef>
              <a:buSzPct val="4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800" dirty="0" smtClean="0">
                <a:latin typeface="Arial" charset="0"/>
              </a:rPr>
              <a:t>3 hash insertions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59313" y="2674233"/>
            <a:ext cx="4341812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66204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180975" algn="l" rtl="0" eaLnBrk="1" fontAlgn="base" hangingPunct="1"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SzPct val="85000"/>
              <a:buFont typeface="Webdings" pitchFamily="18" charset="2"/>
              <a:buChar char="4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990600" indent="-180975" algn="l" rtl="0" eaLnBrk="1" fontAlgn="base" hangingPunct="1">
              <a:spcBef>
                <a:spcPct val="20000"/>
              </a:spcBef>
              <a:spcAft>
                <a:spcPct val="3000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28750" indent="-173038" algn="l" rtl="0" eaLnBrk="1" fontAlgn="base" hangingPunct="1">
              <a:spcBef>
                <a:spcPct val="2000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07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2479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051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1623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6195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100" dirty="0" smtClean="0">
              <a:latin typeface="Courier New" pitchFamily="49" charset="0"/>
            </a:endParaRP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RECV    1, cv(0,“a”)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100" dirty="0" smtClean="0">
              <a:latin typeface="Courier New" pitchFamily="49" charset="0"/>
            </a:endParaRP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RECV    2, cv(1,“b”)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100" dirty="0" smtClean="0">
              <a:latin typeface="Courier New" pitchFamily="49" charset="0"/>
            </a:endParaRP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100" dirty="0" smtClean="0">
              <a:latin typeface="Courier New" pitchFamily="49" charset="0"/>
            </a:endParaRP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ADD     cv(0,”a”), cv(1,”b”) -&gt; tmp(0)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100" dirty="0" smtClean="0">
              <a:latin typeface="Courier New" pitchFamily="49" charset="0"/>
            </a:endParaRP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ASSIGN  cv(2,”c”), tmp(0)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100" dirty="0" smtClean="0">
              <a:latin typeface="Courier New" pitchFamily="49" charset="0"/>
            </a:endParaRP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RETURN  cv(2,“c”);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100" dirty="0" smtClean="0">
              <a:latin typeface="Courier New" pitchFamily="49" charset="0"/>
            </a:endParaRP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100" dirty="0" smtClean="0">
              <a:latin typeface="Courier New" pitchFamily="49" charset="0"/>
            </a:endParaRPr>
          </a:p>
          <a:p>
            <a:pPr marL="611188" indent="-592138">
              <a:spcBef>
                <a:spcPct val="0"/>
              </a:spcBef>
              <a:buSzPct val="45000"/>
              <a:buFont typeface="Wingdings" charset="2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800" dirty="0" smtClean="0">
                <a:latin typeface="Arial" charset="0"/>
              </a:rPr>
              <a:t>5 instructions</a:t>
            </a:r>
          </a:p>
          <a:p>
            <a:pPr marL="611188" indent="-592138">
              <a:spcBef>
                <a:spcPct val="0"/>
              </a:spcBef>
              <a:buSzPct val="45000"/>
              <a:buFont typeface="Wingdings" charset="2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800" dirty="0" smtClean="0">
                <a:latin typeface="Arial" charset="0"/>
              </a:rPr>
              <a:t>3 quick hash look-ups</a:t>
            </a:r>
          </a:p>
          <a:p>
            <a:pPr marL="611188" indent="-592138">
              <a:spcBef>
                <a:spcPct val="0"/>
              </a:spcBef>
              <a:buSzPct val="45000"/>
              <a:buFont typeface="Wingdings" charset="2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800" dirty="0" smtClean="0">
                <a:latin typeface="Arial" charset="0"/>
              </a:rPr>
              <a:t>3 quick hash insertions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76288" y="1339850"/>
            <a:ext cx="5940425" cy="104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04" rIns="90000" bIns="46800"/>
          <a:lstStyle>
            <a:lvl1pPr eaLnBrk="0" hangingPunct="0"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 eaLnBrk="0" hangingPunct="0"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 eaLnBrk="0" hangingPunct="0"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 eaLnBrk="0" hangingPunct="0"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lnSpc>
                <a:spcPct val="89000"/>
              </a:lnSpc>
            </a:pPr>
            <a:r>
              <a:rPr lang="de-DE" sz="1400">
                <a:solidFill>
                  <a:srgbClr val="DC2300"/>
                </a:solidFill>
                <a:latin typeface="Courier New" pitchFamily="49" charset="0"/>
              </a:rPr>
              <a:t>&lt;?php</a:t>
            </a:r>
          </a:p>
          <a:p>
            <a:pPr eaLnBrk="1" hangingPunct="1">
              <a:lnSpc>
                <a:spcPct val="89000"/>
              </a:lnSpc>
            </a:pPr>
            <a:r>
              <a:rPr lang="de-DE" sz="1400">
                <a:solidFill>
                  <a:srgbClr val="008000"/>
                </a:solidFill>
                <a:latin typeface="Courier New" pitchFamily="49" charset="0"/>
              </a:rPr>
              <a:t>function</a:t>
            </a:r>
            <a:r>
              <a:rPr lang="de-DE" sz="14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de-DE" sz="1400">
                <a:solidFill>
                  <a:srgbClr val="000080"/>
                </a:solidFill>
                <a:latin typeface="Courier New" pitchFamily="49" charset="0"/>
              </a:rPr>
              <a:t>add</a:t>
            </a:r>
            <a:r>
              <a:rPr lang="de-DE" sz="1400">
                <a:solidFill>
                  <a:srgbClr val="008000"/>
                </a:solidFill>
                <a:latin typeface="Courier New" pitchFamily="49" charset="0"/>
              </a:rPr>
              <a:t>(</a:t>
            </a:r>
            <a:r>
              <a:rPr lang="de-DE" sz="1400">
                <a:solidFill>
                  <a:srgbClr val="000080"/>
                </a:solidFill>
                <a:latin typeface="Courier New" pitchFamily="49" charset="0"/>
              </a:rPr>
              <a:t>$a</a:t>
            </a:r>
            <a:r>
              <a:rPr lang="de-DE" sz="1400">
                <a:solidFill>
                  <a:srgbClr val="008000"/>
                </a:solidFill>
                <a:latin typeface="Courier New" pitchFamily="49" charset="0"/>
              </a:rPr>
              <a:t>, </a:t>
            </a:r>
            <a:r>
              <a:rPr lang="de-DE" sz="1400">
                <a:solidFill>
                  <a:srgbClr val="000080"/>
                </a:solidFill>
                <a:latin typeface="Courier New" pitchFamily="49" charset="0"/>
              </a:rPr>
              <a:t>$b</a:t>
            </a:r>
            <a:r>
              <a:rPr lang="de-DE" sz="1400">
                <a:solidFill>
                  <a:srgbClr val="008000"/>
                </a:solidFill>
                <a:latin typeface="Courier New" pitchFamily="49" charset="0"/>
              </a:rPr>
              <a:t>) {</a:t>
            </a:r>
          </a:p>
          <a:p>
            <a:pPr eaLnBrk="1" hangingPunct="1">
              <a:lnSpc>
                <a:spcPct val="89000"/>
              </a:lnSpc>
            </a:pPr>
            <a:r>
              <a:rPr lang="de-DE" sz="140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de-DE" sz="1400">
                <a:solidFill>
                  <a:srgbClr val="000080"/>
                </a:solidFill>
                <a:latin typeface="Courier New" pitchFamily="49" charset="0"/>
              </a:rPr>
              <a:t>$c</a:t>
            </a:r>
            <a:r>
              <a:rPr lang="de-DE" sz="1400">
                <a:solidFill>
                  <a:srgbClr val="008000"/>
                </a:solidFill>
                <a:latin typeface="Courier New" pitchFamily="49" charset="0"/>
              </a:rPr>
              <a:t> = </a:t>
            </a:r>
            <a:r>
              <a:rPr lang="de-DE" sz="1400">
                <a:solidFill>
                  <a:srgbClr val="000080"/>
                </a:solidFill>
                <a:latin typeface="Courier New" pitchFamily="49" charset="0"/>
              </a:rPr>
              <a:t>$a</a:t>
            </a:r>
            <a:r>
              <a:rPr lang="de-DE" sz="1400">
                <a:solidFill>
                  <a:srgbClr val="008000"/>
                </a:solidFill>
                <a:latin typeface="Courier New" pitchFamily="49" charset="0"/>
              </a:rPr>
              <a:t> + </a:t>
            </a:r>
            <a:r>
              <a:rPr lang="de-DE" sz="1400">
                <a:solidFill>
                  <a:srgbClr val="000080"/>
                </a:solidFill>
                <a:latin typeface="Courier New" pitchFamily="49" charset="0"/>
              </a:rPr>
              <a:t>$b</a:t>
            </a:r>
            <a:r>
              <a:rPr lang="de-DE" sz="1400">
                <a:solidFill>
                  <a:srgbClr val="008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89000"/>
              </a:lnSpc>
            </a:pPr>
            <a:r>
              <a:rPr lang="de-DE" sz="1400">
                <a:solidFill>
                  <a:srgbClr val="008000"/>
                </a:solidFill>
                <a:latin typeface="Courier New" pitchFamily="49" charset="0"/>
              </a:rPr>
              <a:t>    return </a:t>
            </a:r>
            <a:r>
              <a:rPr lang="de-DE" sz="1400">
                <a:solidFill>
                  <a:srgbClr val="000080"/>
                </a:solidFill>
                <a:latin typeface="Courier New" pitchFamily="49" charset="0"/>
              </a:rPr>
              <a:t>$c</a:t>
            </a:r>
            <a:r>
              <a:rPr lang="de-DE" sz="1400">
                <a:solidFill>
                  <a:srgbClr val="008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89000"/>
              </a:lnSpc>
            </a:pPr>
            <a:r>
              <a:rPr lang="de-DE" sz="1400">
                <a:solidFill>
                  <a:srgbClr val="008000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5540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5.2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Released:  November 2006</a:t>
            </a:r>
            <a:endParaRPr lang="en-US" sz="2400" dirty="0"/>
          </a:p>
          <a:p>
            <a:r>
              <a:rPr lang="en-US" sz="2400" dirty="0" smtClean="0"/>
              <a:t>New Features:</a:t>
            </a:r>
            <a:endParaRPr lang="en-US" sz="2400" dirty="0"/>
          </a:p>
          <a:p>
            <a:pPr lvl="1"/>
            <a:r>
              <a:rPr lang="en-US" sz="1800" dirty="0" smtClean="0"/>
              <a:t>Many extension improvements</a:t>
            </a:r>
          </a:p>
          <a:p>
            <a:r>
              <a:rPr lang="en-US" sz="2400" dirty="0" smtClean="0"/>
              <a:t>Performance Features</a:t>
            </a:r>
          </a:p>
          <a:p>
            <a:pPr lvl="1"/>
            <a:r>
              <a:rPr lang="en-US" sz="1800" dirty="0" smtClean="0"/>
              <a:t>New Memory Manager</a:t>
            </a:r>
          </a:p>
          <a:p>
            <a:pPr lvl="1"/>
            <a:r>
              <a:rPr lang="en-US" sz="1800" dirty="0" smtClean="0"/>
              <a:t>Optimized compilation of “” strings and HEREDOCs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ABE9B-6B6D-43EC-A47D-068143A2F0B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54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Quick Recap of </a:t>
            </a:r>
            <a:r>
              <a:rPr lang="en-US" dirty="0" err="1" smtClean="0"/>
              <a:t>ZendCon</a:t>
            </a:r>
            <a:r>
              <a:rPr lang="en-US" dirty="0" smtClean="0"/>
              <a:t> news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3350"/>
            <a:ext cx="400050" cy="365125"/>
          </a:xfrm>
        </p:spPr>
        <p:txBody>
          <a:bodyPr/>
          <a:lstStyle/>
          <a:p>
            <a:fld id="{397ABE9B-6B6D-43EC-A47D-068143A2F0B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37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5.3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Released:  June 2009</a:t>
            </a:r>
            <a:endParaRPr lang="en-US" sz="2400" dirty="0"/>
          </a:p>
          <a:p>
            <a:r>
              <a:rPr lang="en-US" sz="2400" dirty="0" smtClean="0"/>
              <a:t>New Features:</a:t>
            </a:r>
            <a:endParaRPr lang="en-US" sz="2400" dirty="0"/>
          </a:p>
          <a:p>
            <a:pPr lvl="1"/>
            <a:r>
              <a:rPr lang="en-US" sz="1800" dirty="0" smtClean="0"/>
              <a:t>Namespaces, Closures</a:t>
            </a:r>
          </a:p>
          <a:p>
            <a:pPr lvl="1"/>
            <a:r>
              <a:rPr lang="en-US" sz="1800" dirty="0" smtClean="0"/>
              <a:t>Late static binding, limited </a:t>
            </a:r>
            <a:r>
              <a:rPr lang="en-US" sz="1800" dirty="0" err="1" smtClean="0"/>
              <a:t>goto</a:t>
            </a:r>
            <a:r>
              <a:rPr lang="en-US" sz="1800" dirty="0" smtClean="0"/>
              <a:t>, NOWDOC</a:t>
            </a:r>
          </a:p>
          <a:p>
            <a:r>
              <a:rPr lang="en-US" sz="2400" dirty="0" smtClean="0"/>
              <a:t>Performance Features</a:t>
            </a:r>
          </a:p>
          <a:p>
            <a:pPr lvl="1"/>
            <a:r>
              <a:rPr lang="en-US" sz="1800" dirty="0" smtClean="0"/>
              <a:t>Garbage Collector</a:t>
            </a:r>
          </a:p>
          <a:p>
            <a:pPr lvl="1"/>
            <a:r>
              <a:rPr lang="en-US" sz="1800" dirty="0" smtClean="0"/>
              <a:t>Segmented VM stack</a:t>
            </a:r>
          </a:p>
          <a:p>
            <a:pPr lvl="1"/>
            <a:r>
              <a:rPr lang="en-US" sz="1800" dirty="0" err="1" smtClean="0"/>
              <a:t>Stackless</a:t>
            </a:r>
            <a:r>
              <a:rPr lang="en-US" sz="1800" dirty="0" smtClean="0"/>
              <a:t> VM</a:t>
            </a:r>
          </a:p>
          <a:p>
            <a:pPr lvl="1"/>
            <a:r>
              <a:rPr lang="en-US" sz="1800" dirty="0" err="1" smtClean="0"/>
              <a:t>Compiletime</a:t>
            </a:r>
            <a:r>
              <a:rPr lang="en-US" sz="1800" dirty="0" smtClean="0"/>
              <a:t> Constants Substitution</a:t>
            </a:r>
            <a:endParaRPr lang="en-US" sz="1800" u="sng" dirty="0" smtClean="0"/>
          </a:p>
          <a:p>
            <a:pPr lvl="1"/>
            <a:r>
              <a:rPr lang="en-US" sz="1800" dirty="0" smtClean="0"/>
              <a:t>Lazy </a:t>
            </a:r>
            <a:r>
              <a:rPr lang="en-US" sz="1800" dirty="0" err="1" smtClean="0"/>
              <a:t>symtable</a:t>
            </a:r>
            <a:r>
              <a:rPr lang="en-US" sz="1800" dirty="0" smtClean="0"/>
              <a:t> initialization</a:t>
            </a:r>
          </a:p>
          <a:p>
            <a:pPr lvl="1"/>
            <a:r>
              <a:rPr lang="en-US" sz="1800" dirty="0" smtClean="0"/>
              <a:t>Improved </a:t>
            </a:r>
            <a:r>
              <a:rPr lang="en-US" sz="1800" dirty="0" err="1" smtClean="0"/>
              <a:t>realpath</a:t>
            </a:r>
            <a:r>
              <a:rPr lang="en-US" sz="1800" dirty="0" smtClean="0"/>
              <a:t> cache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ABE9B-6B6D-43EC-A47D-068143A2F0B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95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 smtClean="0"/>
              <a:t>In-depth:</a:t>
            </a:r>
            <a:br>
              <a:rPr lang="en-US" sz="2000" b="0" dirty="0" smtClean="0"/>
            </a:br>
            <a:r>
              <a:rPr lang="en-US" dirty="0" smtClean="0"/>
              <a:t>Lazy Symbol Table Initialization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ABE9B-6B6D-43EC-A47D-068143A2F0B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60363" y="2700339"/>
            <a:ext cx="3784600" cy="368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66204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180975" algn="l" rtl="0" eaLnBrk="1" fontAlgn="base" hangingPunct="1"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SzPct val="85000"/>
              <a:buFont typeface="Webdings" pitchFamily="18" charset="2"/>
              <a:buChar char="4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990600" indent="-180975" algn="l" rtl="0" eaLnBrk="1" fontAlgn="base" hangingPunct="1">
              <a:spcBef>
                <a:spcPct val="20000"/>
              </a:spcBef>
              <a:spcAft>
                <a:spcPct val="3000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28750" indent="-173038" algn="l" rtl="0" eaLnBrk="1" fontAlgn="base" hangingPunct="1">
              <a:spcBef>
                <a:spcPct val="2000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07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2479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051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1623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6195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FETCH_W  “a”            -&gt; var(0)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RECV     1, var(0)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FETCH_W  “b”            -&gt; var(1)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RECV     2, var(1)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FETCH_R  “a”            -&gt; var(2)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FETCH_R  “b”            -&gt; var(3)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ADD      var(2), var(3) -&gt; tmp(4)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FETCH_W  “c”            -&gt; var(5)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ASSIGN   var(5), tmp(4)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FETCH_R  “c”            -&gt; var(6)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RETURN   var(6)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100" dirty="0" smtClean="0">
              <a:latin typeface="Courier New" pitchFamily="49" charset="0"/>
            </a:endParaRP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100" dirty="0" smtClean="0">
              <a:latin typeface="Courier New" pitchFamily="49" charset="0"/>
            </a:endParaRPr>
          </a:p>
          <a:p>
            <a:pPr marL="611188" indent="-592138">
              <a:spcBef>
                <a:spcPct val="0"/>
              </a:spcBef>
              <a:buSzPct val="4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800" dirty="0" smtClean="0">
                <a:latin typeface="Arial" charset="0"/>
              </a:rPr>
              <a:t>11 instructions</a:t>
            </a:r>
          </a:p>
          <a:p>
            <a:pPr marL="611188" indent="-592138">
              <a:spcBef>
                <a:spcPct val="0"/>
              </a:spcBef>
              <a:buSzPct val="4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800" dirty="0" smtClean="0">
                <a:latin typeface="Arial" charset="0"/>
              </a:rPr>
              <a:t>6 hash look-ups</a:t>
            </a:r>
          </a:p>
          <a:p>
            <a:pPr marL="611188" indent="-592138">
              <a:spcBef>
                <a:spcPct val="0"/>
              </a:spcBef>
              <a:buSzPct val="4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800" dirty="0" smtClean="0">
                <a:latin typeface="Arial" charset="0"/>
              </a:rPr>
              <a:t>3 hash insertions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59313" y="2674233"/>
            <a:ext cx="4341812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66204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180975" algn="l" rtl="0" eaLnBrk="1" fontAlgn="base" hangingPunct="1"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SzPct val="85000"/>
              <a:buFont typeface="Webdings" pitchFamily="18" charset="2"/>
              <a:buChar char="4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990600" indent="-180975" algn="l" rtl="0" eaLnBrk="1" fontAlgn="base" hangingPunct="1">
              <a:spcBef>
                <a:spcPct val="20000"/>
              </a:spcBef>
              <a:spcAft>
                <a:spcPct val="3000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28750" indent="-173038" algn="l" rtl="0" eaLnBrk="1" fontAlgn="base" hangingPunct="1">
              <a:spcBef>
                <a:spcPct val="2000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07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2479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051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1623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6195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100" dirty="0" smtClean="0">
              <a:latin typeface="Courier New" pitchFamily="49" charset="0"/>
            </a:endParaRP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RECV    1, cv(0,“a”)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100" dirty="0" smtClean="0">
              <a:latin typeface="Courier New" pitchFamily="49" charset="0"/>
            </a:endParaRP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RECV    2, cv(1,“b”)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100" dirty="0" smtClean="0">
              <a:latin typeface="Courier New" pitchFamily="49" charset="0"/>
            </a:endParaRP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100" dirty="0" smtClean="0">
              <a:latin typeface="Courier New" pitchFamily="49" charset="0"/>
            </a:endParaRP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ADD     cv(0,”a”), cv(1,”b”) -&gt; tmp(0)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100" dirty="0" smtClean="0">
              <a:latin typeface="Courier New" pitchFamily="49" charset="0"/>
            </a:endParaRP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ASSIGN  cv(2,”c”), tmp(0)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100" dirty="0" smtClean="0">
              <a:latin typeface="Courier New" pitchFamily="49" charset="0"/>
            </a:endParaRP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RETURN  cv(2,“c”);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100" dirty="0" smtClean="0">
              <a:latin typeface="Courier New" pitchFamily="49" charset="0"/>
            </a:endParaRP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100" dirty="0" smtClean="0">
              <a:latin typeface="Courier New" pitchFamily="49" charset="0"/>
            </a:endParaRPr>
          </a:p>
          <a:p>
            <a:pPr marL="611188" indent="-592138">
              <a:spcBef>
                <a:spcPct val="0"/>
              </a:spcBef>
              <a:buSzPct val="45000"/>
              <a:buFont typeface="Wingdings" charset="2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800" dirty="0" smtClean="0">
                <a:latin typeface="Arial" charset="0"/>
              </a:rPr>
              <a:t>5 instructions</a:t>
            </a:r>
          </a:p>
          <a:p>
            <a:pPr marL="611188" indent="-592138">
              <a:spcBef>
                <a:spcPct val="0"/>
              </a:spcBef>
              <a:buSzPct val="45000"/>
              <a:buFont typeface="Wingdings" charset="2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800" dirty="0" smtClean="0">
                <a:latin typeface="Arial" charset="0"/>
              </a:rPr>
              <a:t>3 quick hash look-ups</a:t>
            </a:r>
          </a:p>
          <a:p>
            <a:pPr marL="611188" indent="-592138">
              <a:spcBef>
                <a:spcPct val="0"/>
              </a:spcBef>
              <a:buSzPct val="45000"/>
              <a:buFont typeface="Wingdings" charset="2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800" dirty="0" smtClean="0">
                <a:latin typeface="Arial" charset="0"/>
              </a:rPr>
              <a:t>3 quick hash insertions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76288" y="1339850"/>
            <a:ext cx="5940425" cy="104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04" rIns="90000" bIns="46800"/>
          <a:lstStyle>
            <a:lvl1pPr eaLnBrk="0" hangingPunct="0"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 eaLnBrk="0" hangingPunct="0"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 eaLnBrk="0" hangingPunct="0"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 eaLnBrk="0" hangingPunct="0"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lnSpc>
                <a:spcPct val="89000"/>
              </a:lnSpc>
            </a:pPr>
            <a:r>
              <a:rPr lang="de-DE" sz="1400">
                <a:solidFill>
                  <a:srgbClr val="DC2300"/>
                </a:solidFill>
                <a:latin typeface="Courier New" pitchFamily="49" charset="0"/>
              </a:rPr>
              <a:t>&lt;?php</a:t>
            </a:r>
          </a:p>
          <a:p>
            <a:pPr eaLnBrk="1" hangingPunct="1">
              <a:lnSpc>
                <a:spcPct val="89000"/>
              </a:lnSpc>
            </a:pPr>
            <a:r>
              <a:rPr lang="de-DE" sz="1400">
                <a:solidFill>
                  <a:srgbClr val="008000"/>
                </a:solidFill>
                <a:latin typeface="Courier New" pitchFamily="49" charset="0"/>
              </a:rPr>
              <a:t>function</a:t>
            </a:r>
            <a:r>
              <a:rPr lang="de-DE" sz="14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de-DE" sz="1400">
                <a:solidFill>
                  <a:srgbClr val="000080"/>
                </a:solidFill>
                <a:latin typeface="Courier New" pitchFamily="49" charset="0"/>
              </a:rPr>
              <a:t>add</a:t>
            </a:r>
            <a:r>
              <a:rPr lang="de-DE" sz="1400">
                <a:solidFill>
                  <a:srgbClr val="008000"/>
                </a:solidFill>
                <a:latin typeface="Courier New" pitchFamily="49" charset="0"/>
              </a:rPr>
              <a:t>(</a:t>
            </a:r>
            <a:r>
              <a:rPr lang="de-DE" sz="1400">
                <a:solidFill>
                  <a:srgbClr val="000080"/>
                </a:solidFill>
                <a:latin typeface="Courier New" pitchFamily="49" charset="0"/>
              </a:rPr>
              <a:t>$a</a:t>
            </a:r>
            <a:r>
              <a:rPr lang="de-DE" sz="1400">
                <a:solidFill>
                  <a:srgbClr val="008000"/>
                </a:solidFill>
                <a:latin typeface="Courier New" pitchFamily="49" charset="0"/>
              </a:rPr>
              <a:t>, </a:t>
            </a:r>
            <a:r>
              <a:rPr lang="de-DE" sz="1400">
                <a:solidFill>
                  <a:srgbClr val="000080"/>
                </a:solidFill>
                <a:latin typeface="Courier New" pitchFamily="49" charset="0"/>
              </a:rPr>
              <a:t>$b</a:t>
            </a:r>
            <a:r>
              <a:rPr lang="de-DE" sz="1400">
                <a:solidFill>
                  <a:srgbClr val="008000"/>
                </a:solidFill>
                <a:latin typeface="Courier New" pitchFamily="49" charset="0"/>
              </a:rPr>
              <a:t>) {</a:t>
            </a:r>
          </a:p>
          <a:p>
            <a:pPr eaLnBrk="1" hangingPunct="1">
              <a:lnSpc>
                <a:spcPct val="89000"/>
              </a:lnSpc>
            </a:pPr>
            <a:r>
              <a:rPr lang="de-DE" sz="140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de-DE" sz="1400">
                <a:solidFill>
                  <a:srgbClr val="000080"/>
                </a:solidFill>
                <a:latin typeface="Courier New" pitchFamily="49" charset="0"/>
              </a:rPr>
              <a:t>$c</a:t>
            </a:r>
            <a:r>
              <a:rPr lang="de-DE" sz="1400">
                <a:solidFill>
                  <a:srgbClr val="008000"/>
                </a:solidFill>
                <a:latin typeface="Courier New" pitchFamily="49" charset="0"/>
              </a:rPr>
              <a:t> = </a:t>
            </a:r>
            <a:r>
              <a:rPr lang="de-DE" sz="1400">
                <a:solidFill>
                  <a:srgbClr val="000080"/>
                </a:solidFill>
                <a:latin typeface="Courier New" pitchFamily="49" charset="0"/>
              </a:rPr>
              <a:t>$a</a:t>
            </a:r>
            <a:r>
              <a:rPr lang="de-DE" sz="1400">
                <a:solidFill>
                  <a:srgbClr val="008000"/>
                </a:solidFill>
                <a:latin typeface="Courier New" pitchFamily="49" charset="0"/>
              </a:rPr>
              <a:t> + </a:t>
            </a:r>
            <a:r>
              <a:rPr lang="de-DE" sz="1400">
                <a:solidFill>
                  <a:srgbClr val="000080"/>
                </a:solidFill>
                <a:latin typeface="Courier New" pitchFamily="49" charset="0"/>
              </a:rPr>
              <a:t>$b</a:t>
            </a:r>
            <a:r>
              <a:rPr lang="de-DE" sz="1400">
                <a:solidFill>
                  <a:srgbClr val="008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89000"/>
              </a:lnSpc>
            </a:pPr>
            <a:r>
              <a:rPr lang="de-DE" sz="1400">
                <a:solidFill>
                  <a:srgbClr val="008000"/>
                </a:solidFill>
                <a:latin typeface="Courier New" pitchFamily="49" charset="0"/>
              </a:rPr>
              <a:t>    return </a:t>
            </a:r>
            <a:r>
              <a:rPr lang="de-DE" sz="1400">
                <a:solidFill>
                  <a:srgbClr val="000080"/>
                </a:solidFill>
                <a:latin typeface="Courier New" pitchFamily="49" charset="0"/>
              </a:rPr>
              <a:t>$c</a:t>
            </a:r>
            <a:r>
              <a:rPr lang="de-DE" sz="1400">
                <a:solidFill>
                  <a:srgbClr val="008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89000"/>
              </a:lnSpc>
            </a:pPr>
            <a:r>
              <a:rPr lang="de-DE" sz="1400">
                <a:solidFill>
                  <a:srgbClr val="008000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4128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 smtClean="0"/>
              <a:t>In-depth:</a:t>
            </a:r>
            <a:br>
              <a:rPr lang="en-US" sz="2000" b="0" dirty="0" smtClean="0"/>
            </a:br>
            <a:r>
              <a:rPr lang="en-US" dirty="0" smtClean="0"/>
              <a:t>Lazy Symbol Table Initialization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ABE9B-6B6D-43EC-A47D-068143A2F0B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60363" y="2700339"/>
            <a:ext cx="3784600" cy="368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66204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180975" algn="l" rtl="0" eaLnBrk="1" fontAlgn="base" hangingPunct="1"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SzPct val="85000"/>
              <a:buFont typeface="Webdings" pitchFamily="18" charset="2"/>
              <a:buChar char="4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990600" indent="-180975" algn="l" rtl="0" eaLnBrk="1" fontAlgn="base" hangingPunct="1">
              <a:spcBef>
                <a:spcPct val="20000"/>
              </a:spcBef>
              <a:spcAft>
                <a:spcPct val="3000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28750" indent="-173038" algn="l" rtl="0" eaLnBrk="1" fontAlgn="base" hangingPunct="1">
              <a:spcBef>
                <a:spcPct val="2000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07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2479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051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1623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6195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FETCH_W  “a”            -&gt; var(0)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RECV     1, var(0)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FETCH_W  “b”            -&gt; var(1)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RECV     2, var(1)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FETCH_R  “a”            -&gt; var(2)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FETCH_R  “b”            -&gt; var(3)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ADD      var(2), var(3) -&gt; tmp(4)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FETCH_W  “c”            -&gt; var(5)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ASSIGN   var(5), tmp(4)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FETCH_R  “c”            -&gt; var(6)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RETURN   var(6)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100" dirty="0" smtClean="0">
              <a:latin typeface="Courier New" pitchFamily="49" charset="0"/>
            </a:endParaRP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100" dirty="0" smtClean="0">
              <a:latin typeface="Courier New" pitchFamily="49" charset="0"/>
            </a:endParaRPr>
          </a:p>
          <a:p>
            <a:pPr marL="611188" indent="-592138">
              <a:spcBef>
                <a:spcPct val="0"/>
              </a:spcBef>
              <a:buSzPct val="4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800" dirty="0" smtClean="0">
                <a:latin typeface="Arial" charset="0"/>
              </a:rPr>
              <a:t>11 instructions</a:t>
            </a:r>
          </a:p>
          <a:p>
            <a:pPr marL="611188" indent="-592138">
              <a:spcBef>
                <a:spcPct val="0"/>
              </a:spcBef>
              <a:buSzPct val="4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800" dirty="0" smtClean="0">
                <a:latin typeface="Arial" charset="0"/>
              </a:rPr>
              <a:t>6 hash look-ups</a:t>
            </a:r>
          </a:p>
          <a:p>
            <a:pPr marL="611188" indent="-592138">
              <a:spcBef>
                <a:spcPct val="0"/>
              </a:spcBef>
              <a:buSzPct val="4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800" dirty="0" smtClean="0">
                <a:latin typeface="Arial" charset="0"/>
              </a:rPr>
              <a:t>3 hash insertions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59313" y="2674233"/>
            <a:ext cx="4341812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66204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180975" algn="l" rtl="0" eaLnBrk="1" fontAlgn="base" hangingPunct="1"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SzPct val="85000"/>
              <a:buFont typeface="Webdings" pitchFamily="18" charset="2"/>
              <a:buChar char="4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990600" indent="-180975" algn="l" rtl="0" eaLnBrk="1" fontAlgn="base" hangingPunct="1">
              <a:spcBef>
                <a:spcPct val="20000"/>
              </a:spcBef>
              <a:spcAft>
                <a:spcPct val="3000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28750" indent="-173038" algn="l" rtl="0" eaLnBrk="1" fontAlgn="base" hangingPunct="1">
              <a:spcBef>
                <a:spcPct val="2000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07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2479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051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1623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6195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100" dirty="0" smtClean="0">
              <a:latin typeface="Courier New" pitchFamily="49" charset="0"/>
            </a:endParaRP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RECV    1, cv(0,“a”)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100" dirty="0" smtClean="0">
              <a:latin typeface="Courier New" pitchFamily="49" charset="0"/>
            </a:endParaRP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RECV    2, cv(1,“b”)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100" dirty="0" smtClean="0">
              <a:latin typeface="Courier New" pitchFamily="49" charset="0"/>
            </a:endParaRP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100" dirty="0" smtClean="0">
              <a:latin typeface="Courier New" pitchFamily="49" charset="0"/>
            </a:endParaRP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ADD     cv(0,”a”), cv(1,”b”) -&gt; tmp(0)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100" dirty="0" smtClean="0">
              <a:latin typeface="Courier New" pitchFamily="49" charset="0"/>
            </a:endParaRP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ASSIGN  cv(2,”c”), tmp(0)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100" dirty="0" smtClean="0">
              <a:latin typeface="Courier New" pitchFamily="49" charset="0"/>
            </a:endParaRP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100" dirty="0" smtClean="0">
                <a:latin typeface="Courier New" pitchFamily="49" charset="0"/>
              </a:rPr>
              <a:t>RETURN  cv(2,“c”);</a:t>
            </a: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100" dirty="0" smtClean="0">
              <a:latin typeface="Courier New" pitchFamily="49" charset="0"/>
            </a:endParaRPr>
          </a:p>
          <a:p>
            <a:pPr marL="611188" indent="-592138"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100" dirty="0" smtClean="0">
              <a:latin typeface="Courier New" pitchFamily="49" charset="0"/>
            </a:endParaRPr>
          </a:p>
          <a:p>
            <a:pPr marL="611188" indent="-592138">
              <a:spcBef>
                <a:spcPct val="0"/>
              </a:spcBef>
              <a:buSzPct val="45000"/>
              <a:buFont typeface="Wingdings" charset="2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800" dirty="0" smtClean="0">
                <a:latin typeface="Arial" charset="0"/>
              </a:rPr>
              <a:t>5 instructions</a:t>
            </a:r>
          </a:p>
          <a:p>
            <a:pPr marL="611188" indent="-592138">
              <a:spcBef>
                <a:spcPct val="0"/>
              </a:spcBef>
              <a:buSzPct val="45000"/>
              <a:buFont typeface="Wingdings" charset="2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800" dirty="0">
                <a:solidFill>
                  <a:srgbClr val="FF0000"/>
                </a:solidFill>
                <a:latin typeface="Arial" charset="0"/>
              </a:rPr>
              <a:t>0</a:t>
            </a:r>
            <a:r>
              <a:rPr lang="de-DE" sz="1800" dirty="0" smtClean="0">
                <a:latin typeface="Arial" charset="0"/>
              </a:rPr>
              <a:t> quick hash look-ups</a:t>
            </a:r>
          </a:p>
          <a:p>
            <a:pPr marL="611188" indent="-592138">
              <a:spcBef>
                <a:spcPct val="0"/>
              </a:spcBef>
              <a:buSzPct val="45000"/>
              <a:buFont typeface="Wingdings" charset="2"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800" dirty="0">
                <a:solidFill>
                  <a:srgbClr val="FF0000"/>
                </a:solidFill>
                <a:latin typeface="Arial" charset="0"/>
              </a:rPr>
              <a:t>0</a:t>
            </a:r>
            <a:r>
              <a:rPr lang="de-DE" sz="1800" dirty="0" smtClean="0">
                <a:latin typeface="Arial" charset="0"/>
              </a:rPr>
              <a:t> quick hash insertions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76288" y="1339850"/>
            <a:ext cx="5940425" cy="104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04" rIns="90000" bIns="46800"/>
          <a:lstStyle>
            <a:lvl1pPr eaLnBrk="0" hangingPunct="0"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eaLnBrk="0" hangingPunct="0"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 eaLnBrk="0" hangingPunct="0"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 eaLnBrk="0" hangingPunct="0"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 eaLnBrk="0" hangingPunct="0"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lnSpc>
                <a:spcPct val="89000"/>
              </a:lnSpc>
            </a:pPr>
            <a:r>
              <a:rPr lang="de-DE" sz="1400">
                <a:solidFill>
                  <a:srgbClr val="DC2300"/>
                </a:solidFill>
                <a:latin typeface="Courier New" pitchFamily="49" charset="0"/>
              </a:rPr>
              <a:t>&lt;?php</a:t>
            </a:r>
          </a:p>
          <a:p>
            <a:pPr eaLnBrk="1" hangingPunct="1">
              <a:lnSpc>
                <a:spcPct val="89000"/>
              </a:lnSpc>
            </a:pPr>
            <a:r>
              <a:rPr lang="de-DE" sz="1400">
                <a:solidFill>
                  <a:srgbClr val="008000"/>
                </a:solidFill>
                <a:latin typeface="Courier New" pitchFamily="49" charset="0"/>
              </a:rPr>
              <a:t>function</a:t>
            </a:r>
            <a:r>
              <a:rPr lang="de-DE" sz="14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de-DE" sz="1400">
                <a:solidFill>
                  <a:srgbClr val="000080"/>
                </a:solidFill>
                <a:latin typeface="Courier New" pitchFamily="49" charset="0"/>
              </a:rPr>
              <a:t>add</a:t>
            </a:r>
            <a:r>
              <a:rPr lang="de-DE" sz="1400">
                <a:solidFill>
                  <a:srgbClr val="008000"/>
                </a:solidFill>
                <a:latin typeface="Courier New" pitchFamily="49" charset="0"/>
              </a:rPr>
              <a:t>(</a:t>
            </a:r>
            <a:r>
              <a:rPr lang="de-DE" sz="1400">
                <a:solidFill>
                  <a:srgbClr val="000080"/>
                </a:solidFill>
                <a:latin typeface="Courier New" pitchFamily="49" charset="0"/>
              </a:rPr>
              <a:t>$a</a:t>
            </a:r>
            <a:r>
              <a:rPr lang="de-DE" sz="1400">
                <a:solidFill>
                  <a:srgbClr val="008000"/>
                </a:solidFill>
                <a:latin typeface="Courier New" pitchFamily="49" charset="0"/>
              </a:rPr>
              <a:t>, </a:t>
            </a:r>
            <a:r>
              <a:rPr lang="de-DE" sz="1400">
                <a:solidFill>
                  <a:srgbClr val="000080"/>
                </a:solidFill>
                <a:latin typeface="Courier New" pitchFamily="49" charset="0"/>
              </a:rPr>
              <a:t>$b</a:t>
            </a:r>
            <a:r>
              <a:rPr lang="de-DE" sz="1400">
                <a:solidFill>
                  <a:srgbClr val="008000"/>
                </a:solidFill>
                <a:latin typeface="Courier New" pitchFamily="49" charset="0"/>
              </a:rPr>
              <a:t>) {</a:t>
            </a:r>
          </a:p>
          <a:p>
            <a:pPr eaLnBrk="1" hangingPunct="1">
              <a:lnSpc>
                <a:spcPct val="89000"/>
              </a:lnSpc>
            </a:pPr>
            <a:r>
              <a:rPr lang="de-DE" sz="140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de-DE" sz="1400">
                <a:solidFill>
                  <a:srgbClr val="000080"/>
                </a:solidFill>
                <a:latin typeface="Courier New" pitchFamily="49" charset="0"/>
              </a:rPr>
              <a:t>$c</a:t>
            </a:r>
            <a:r>
              <a:rPr lang="de-DE" sz="1400">
                <a:solidFill>
                  <a:srgbClr val="008000"/>
                </a:solidFill>
                <a:latin typeface="Courier New" pitchFamily="49" charset="0"/>
              </a:rPr>
              <a:t> = </a:t>
            </a:r>
            <a:r>
              <a:rPr lang="de-DE" sz="1400">
                <a:solidFill>
                  <a:srgbClr val="000080"/>
                </a:solidFill>
                <a:latin typeface="Courier New" pitchFamily="49" charset="0"/>
              </a:rPr>
              <a:t>$a</a:t>
            </a:r>
            <a:r>
              <a:rPr lang="de-DE" sz="1400">
                <a:solidFill>
                  <a:srgbClr val="008000"/>
                </a:solidFill>
                <a:latin typeface="Courier New" pitchFamily="49" charset="0"/>
              </a:rPr>
              <a:t> + </a:t>
            </a:r>
            <a:r>
              <a:rPr lang="de-DE" sz="1400">
                <a:solidFill>
                  <a:srgbClr val="000080"/>
                </a:solidFill>
                <a:latin typeface="Courier New" pitchFamily="49" charset="0"/>
              </a:rPr>
              <a:t>$b</a:t>
            </a:r>
            <a:r>
              <a:rPr lang="de-DE" sz="1400">
                <a:solidFill>
                  <a:srgbClr val="008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89000"/>
              </a:lnSpc>
            </a:pPr>
            <a:r>
              <a:rPr lang="de-DE" sz="1400">
                <a:solidFill>
                  <a:srgbClr val="008000"/>
                </a:solidFill>
                <a:latin typeface="Courier New" pitchFamily="49" charset="0"/>
              </a:rPr>
              <a:t>    return </a:t>
            </a:r>
            <a:r>
              <a:rPr lang="de-DE" sz="1400">
                <a:solidFill>
                  <a:srgbClr val="000080"/>
                </a:solidFill>
                <a:latin typeface="Courier New" pitchFamily="49" charset="0"/>
              </a:rPr>
              <a:t>$c</a:t>
            </a:r>
            <a:r>
              <a:rPr lang="de-DE" sz="1400">
                <a:solidFill>
                  <a:srgbClr val="008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89000"/>
              </a:lnSpc>
            </a:pPr>
            <a:r>
              <a:rPr lang="de-DE" sz="1400">
                <a:solidFill>
                  <a:srgbClr val="008000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4505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Lazy Symbol Table Initialization</a:t>
            </a:r>
            <a:br>
              <a:rPr lang="en-US" dirty="0" smtClean="0"/>
            </a:br>
            <a:r>
              <a:rPr lang="en-US" sz="2000" b="0" dirty="0" smtClean="0"/>
              <a:t>Considerations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For highly performance-sensitive functions, avoid:</a:t>
            </a:r>
          </a:p>
          <a:p>
            <a:pPr lvl="1"/>
            <a:r>
              <a:rPr lang="en-US" sz="1600" dirty="0" smtClean="0"/>
              <a:t>Avoid indirect reference ($$a)</a:t>
            </a:r>
          </a:p>
          <a:p>
            <a:pPr lvl="1"/>
            <a:r>
              <a:rPr lang="en-US" sz="1600" dirty="0" err="1" smtClean="0"/>
              <a:t>eval</a:t>
            </a:r>
            <a:r>
              <a:rPr lang="en-US" sz="1600" dirty="0" smtClean="0"/>
              <a:t>() and include()</a:t>
            </a:r>
          </a:p>
          <a:p>
            <a:pPr lvl="1"/>
            <a:r>
              <a:rPr lang="en-US" sz="1600" dirty="0" smtClean="0"/>
              <a:t>Functions that access the symbol table directly (</a:t>
            </a:r>
            <a:r>
              <a:rPr lang="en-US" sz="1600" dirty="0" err="1" smtClean="0"/>
              <a:t>parse_str</a:t>
            </a:r>
            <a:r>
              <a:rPr lang="en-US" sz="1600" dirty="0" smtClean="0"/>
              <a:t>(), extract(), etc.)</a:t>
            </a:r>
          </a:p>
          <a:p>
            <a:r>
              <a:rPr lang="en-US" sz="2400" dirty="0"/>
              <a:t>All good ideas regardless, but also trigger initialization of the function symbol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ABE9B-6B6D-43EC-A47D-068143A2F0B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6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trunk (probably 5.4)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Released:  TBD</a:t>
            </a:r>
            <a:endParaRPr lang="en-US" sz="2400" dirty="0"/>
          </a:p>
          <a:p>
            <a:r>
              <a:rPr lang="en-US" sz="2400" dirty="0" smtClean="0"/>
              <a:t>New Features:</a:t>
            </a:r>
            <a:endParaRPr lang="en-US" sz="2400" dirty="0"/>
          </a:p>
          <a:p>
            <a:pPr lvl="1"/>
            <a:r>
              <a:rPr lang="en-US" sz="1800" dirty="0" smtClean="0"/>
              <a:t>Traits</a:t>
            </a:r>
          </a:p>
          <a:p>
            <a:pPr lvl="1"/>
            <a:r>
              <a:rPr lang="en-US" sz="1800" dirty="0" smtClean="0"/>
              <a:t>Array dereferencing – foo()[]</a:t>
            </a:r>
          </a:p>
          <a:p>
            <a:r>
              <a:rPr lang="en-US" sz="2400" dirty="0" smtClean="0"/>
              <a:t>Performance Features</a:t>
            </a:r>
          </a:p>
          <a:p>
            <a:pPr lvl="1"/>
            <a:r>
              <a:rPr lang="en-US" sz="1800" dirty="0" smtClean="0"/>
              <a:t>Delayed </a:t>
            </a:r>
            <a:r>
              <a:rPr lang="en-US" sz="1800" dirty="0" err="1" smtClean="0"/>
              <a:t>hashtable</a:t>
            </a:r>
            <a:r>
              <a:rPr lang="en-US" sz="1800" dirty="0" smtClean="0"/>
              <a:t> allocation</a:t>
            </a:r>
          </a:p>
          <a:p>
            <a:pPr lvl="1"/>
            <a:r>
              <a:rPr lang="en-US" sz="1800" dirty="0" smtClean="0"/>
              <a:t>Literal Tables</a:t>
            </a:r>
          </a:p>
          <a:p>
            <a:pPr lvl="1"/>
            <a:r>
              <a:rPr lang="en-US" sz="1800" dirty="0" smtClean="0"/>
              <a:t>Runtime binding cache</a:t>
            </a:r>
          </a:p>
          <a:p>
            <a:pPr lvl="1"/>
            <a:r>
              <a:rPr lang="en-US" sz="1800" dirty="0" smtClean="0"/>
              <a:t>Interned Strings</a:t>
            </a:r>
          </a:p>
          <a:p>
            <a:pPr lvl="1"/>
            <a:r>
              <a:rPr lang="en-US" sz="1800" dirty="0" smtClean="0"/>
              <a:t>Reduced memory consumption</a:t>
            </a:r>
          </a:p>
          <a:p>
            <a:pPr lvl="1"/>
            <a:r>
              <a:rPr lang="en-US" sz="1800" dirty="0" smtClean="0"/>
              <a:t>Startup/shutdown optimization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ABE9B-6B6D-43EC-A47D-068143A2F0B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8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 smtClean="0"/>
              <a:t>In depth:</a:t>
            </a:r>
            <a:br>
              <a:rPr lang="en-US" sz="2000" b="0" dirty="0" smtClean="0"/>
            </a:br>
            <a:r>
              <a:rPr lang="en-US" dirty="0" smtClean="0"/>
              <a:t>Interned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Store only one copy of each distinct string</a:t>
            </a:r>
          </a:p>
          <a:p>
            <a:r>
              <a:rPr lang="en-US" sz="2400" dirty="0" smtClean="0"/>
              <a:t>Compare pointers instead of using </a:t>
            </a:r>
            <a:r>
              <a:rPr lang="en-US" sz="2400" dirty="0" err="1" smtClean="0"/>
              <a:t>strcmp</a:t>
            </a:r>
            <a:r>
              <a:rPr lang="en-US" sz="2400" dirty="0" smtClean="0"/>
              <a:t>()</a:t>
            </a:r>
          </a:p>
          <a:p>
            <a:r>
              <a:rPr lang="en-US" sz="2400" dirty="0" smtClean="0"/>
              <a:t>Eliminate string copying</a:t>
            </a:r>
          </a:p>
          <a:p>
            <a:r>
              <a:rPr lang="en-US" sz="2400" dirty="0" smtClean="0"/>
              <a:t>Store pre-computed </a:t>
            </a:r>
            <a:r>
              <a:rPr lang="en-US" sz="2400" dirty="0" err="1" smtClean="0"/>
              <a:t>hash_value</a:t>
            </a:r>
            <a:endParaRPr lang="en-US" sz="2400" dirty="0" smtClean="0"/>
          </a:p>
          <a:p>
            <a:r>
              <a:rPr lang="en-US" sz="2400" dirty="0" smtClean="0"/>
              <a:t>Caveat:</a:t>
            </a:r>
          </a:p>
          <a:p>
            <a:pPr lvl="1"/>
            <a:r>
              <a:rPr lang="en-US" dirty="0" smtClean="0"/>
              <a:t>Only works with strings known at compile-time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ABE9B-6B6D-43EC-A47D-068143A2F0B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52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Lies</a:t>
            </a:r>
            <a:r>
              <a:rPr lang="en-US" smtClean="0"/>
              <a:t>, damn </a:t>
            </a:r>
            <a:r>
              <a:rPr lang="en-US" dirty="0" smtClean="0"/>
              <a:t>lies &amp; benchmarks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3350"/>
            <a:ext cx="400050" cy="365125"/>
          </a:xfrm>
          <a:prstGeom prst="rect">
            <a:avLst/>
          </a:prstGeom>
        </p:spPr>
        <p:txBody>
          <a:bodyPr/>
          <a:lstStyle/>
          <a:p>
            <a:fld id="{397ABE9B-6B6D-43EC-A47D-068143A2F0B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05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7" name="Object 2"/>
          <p:cNvGraphicFramePr>
            <a:graphicFrameLocks noChangeAspect="1"/>
          </p:cNvGraphicFramePr>
          <p:nvPr/>
        </p:nvGraphicFramePr>
        <p:xfrm>
          <a:off x="296863" y="1504950"/>
          <a:ext cx="4564062" cy="535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r:id="rId4" imgW="4114440" imgH="4828680" progId="">
                  <p:embed/>
                </p:oleObj>
              </mc:Choice>
              <mc:Fallback>
                <p:oleObj r:id="rId4" imgW="4114440" imgH="4828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1504950"/>
                        <a:ext cx="4564062" cy="535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3"/>
          <p:cNvGraphicFramePr>
            <a:graphicFrameLocks noChangeAspect="1"/>
          </p:cNvGraphicFramePr>
          <p:nvPr/>
        </p:nvGraphicFramePr>
        <p:xfrm>
          <a:off x="4787900" y="1504950"/>
          <a:ext cx="4211638" cy="535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r:id="rId6" imgW="3800160" imgH="4828680" progId="">
                  <p:embed/>
                </p:oleObj>
              </mc:Choice>
              <mc:Fallback>
                <p:oleObj r:id="rId6" imgW="3800160" imgH="4828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1504950"/>
                        <a:ext cx="4211638" cy="535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/>
          <a:lstStyle/>
          <a:p>
            <a:r>
              <a:rPr lang="en-US" sz="2000" b="0" dirty="0" smtClean="0"/>
              <a:t>Real World Benchmark:</a:t>
            </a:r>
            <a:br>
              <a:rPr lang="en-US" sz="2000" b="0" dirty="0" smtClean="0"/>
            </a:br>
            <a:r>
              <a:rPr lang="en-US" dirty="0" smtClean="0"/>
              <a:t>Hello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51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1" name="Object 2"/>
          <p:cNvGraphicFramePr>
            <a:graphicFrameLocks noChangeAspect="1"/>
          </p:cNvGraphicFramePr>
          <p:nvPr/>
        </p:nvGraphicFramePr>
        <p:xfrm>
          <a:off x="296863" y="1512888"/>
          <a:ext cx="4562475" cy="534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r:id="rId4" imgW="4114440" imgH="4819320" progId="">
                  <p:embed/>
                </p:oleObj>
              </mc:Choice>
              <mc:Fallback>
                <p:oleObj r:id="rId4" imgW="4114440" imgH="4819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1512888"/>
                        <a:ext cx="4562475" cy="534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3"/>
          <p:cNvGraphicFramePr>
            <a:graphicFrameLocks noChangeAspect="1"/>
          </p:cNvGraphicFramePr>
          <p:nvPr/>
        </p:nvGraphicFramePr>
        <p:xfrm>
          <a:off x="4791075" y="1508125"/>
          <a:ext cx="4214813" cy="534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r:id="rId6" imgW="3800160" imgH="4819320" progId="">
                  <p:embed/>
                </p:oleObj>
              </mc:Choice>
              <mc:Fallback>
                <p:oleObj r:id="rId6" imgW="3800160" imgH="4819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075" y="1508125"/>
                        <a:ext cx="4214813" cy="534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/>
          <a:lstStyle/>
          <a:p>
            <a:r>
              <a:rPr lang="en-US" sz="2000" b="0" dirty="0" smtClean="0"/>
              <a:t>Real World Benchmark:</a:t>
            </a:r>
            <a:br>
              <a:rPr lang="en-US" sz="2000" b="0" dirty="0" smtClean="0"/>
            </a:br>
            <a:r>
              <a:rPr lang="en-US" dirty="0" smtClean="0"/>
              <a:t>QDIG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76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5" name="Object 2"/>
          <p:cNvGraphicFramePr>
            <a:graphicFrameLocks noChangeAspect="1"/>
          </p:cNvGraphicFramePr>
          <p:nvPr/>
        </p:nvGraphicFramePr>
        <p:xfrm>
          <a:off x="301625" y="1508125"/>
          <a:ext cx="4562475" cy="534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r:id="rId4" imgW="4123800" imgH="4819320" progId="">
                  <p:embed/>
                </p:oleObj>
              </mc:Choice>
              <mc:Fallback>
                <p:oleObj r:id="rId4" imgW="4123800" imgH="4819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1508125"/>
                        <a:ext cx="4562475" cy="534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3"/>
          <p:cNvGraphicFramePr>
            <a:graphicFrameLocks noChangeAspect="1"/>
          </p:cNvGraphicFramePr>
          <p:nvPr/>
        </p:nvGraphicFramePr>
        <p:xfrm>
          <a:off x="4791075" y="1508125"/>
          <a:ext cx="4214813" cy="534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r:id="rId6" imgW="3800160" imgH="4819320" progId="">
                  <p:embed/>
                </p:oleObj>
              </mc:Choice>
              <mc:Fallback>
                <p:oleObj r:id="rId6" imgW="3800160" imgH="4819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075" y="1508125"/>
                        <a:ext cx="4214813" cy="534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/>
          <a:lstStyle/>
          <a:p>
            <a:r>
              <a:rPr lang="en-US" sz="2000" b="0" dirty="0" smtClean="0"/>
              <a:t>Real World Benchmark:</a:t>
            </a:r>
            <a:br>
              <a:rPr lang="en-US" sz="2000" b="0" dirty="0" smtClean="0"/>
            </a:br>
            <a:r>
              <a:rPr lang="en-US" dirty="0" smtClean="0"/>
              <a:t>Drupal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7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63613"/>
          </a:xfrm>
        </p:spPr>
        <p:txBody>
          <a:bodyPr/>
          <a:lstStyle/>
          <a:p>
            <a:r>
              <a:rPr lang="en-US" dirty="0" smtClean="0"/>
              <a:t>Business Use of PHP Continues to Increase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949" y="3048000"/>
            <a:ext cx="9006840" cy="1676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 b="3703"/>
          <a:stretch>
            <a:fillRect/>
          </a:stretch>
        </p:blipFill>
        <p:spPr bwMode="auto">
          <a:xfrm>
            <a:off x="6858000" y="4876800"/>
            <a:ext cx="1850413" cy="1335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226905"/>
            <a:ext cx="1847088" cy="1338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858000" y="3200400"/>
            <a:ext cx="1847088" cy="1331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/>
          <a:srcRect r="18182"/>
          <a:stretch>
            <a:fillRect/>
          </a:stretch>
        </p:blipFill>
        <p:spPr bwMode="auto">
          <a:xfrm>
            <a:off x="2286000" y="1668821"/>
            <a:ext cx="1847088" cy="1266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7" name="Straight Connector 26"/>
          <p:cNvCxnSpPr/>
          <p:nvPr/>
        </p:nvCxnSpPr>
        <p:spPr>
          <a:xfrm rot="5400000">
            <a:off x="2095500" y="3848100"/>
            <a:ext cx="495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854675" y="1639908"/>
            <a:ext cx="1850413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1407" y="4876800"/>
            <a:ext cx="1871681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1905000"/>
            <a:ext cx="1829055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4831" y="5168315"/>
            <a:ext cx="1696592" cy="85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24400" y="1905000"/>
            <a:ext cx="1905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93482" y="5029200"/>
            <a:ext cx="1366837" cy="99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98307" y="2362200"/>
            <a:ext cx="357187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3505200"/>
            <a:ext cx="1295400" cy="88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0745" y="3483114"/>
            <a:ext cx="1600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General Electric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36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9" name="Object 2"/>
          <p:cNvGraphicFramePr>
            <a:graphicFrameLocks noChangeAspect="1"/>
          </p:cNvGraphicFramePr>
          <p:nvPr/>
        </p:nvGraphicFramePr>
        <p:xfrm>
          <a:off x="301625" y="1508125"/>
          <a:ext cx="4562475" cy="534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8" r:id="rId4" imgW="4123800" imgH="4819320" progId="">
                  <p:embed/>
                </p:oleObj>
              </mc:Choice>
              <mc:Fallback>
                <p:oleObj r:id="rId4" imgW="4123800" imgH="4819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1508125"/>
                        <a:ext cx="4562475" cy="534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3"/>
          <p:cNvGraphicFramePr>
            <a:graphicFrameLocks noChangeAspect="1"/>
          </p:cNvGraphicFramePr>
          <p:nvPr/>
        </p:nvGraphicFramePr>
        <p:xfrm>
          <a:off x="4791075" y="1508125"/>
          <a:ext cx="4214813" cy="534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r:id="rId6" imgW="3800160" imgH="4819320" progId="">
                  <p:embed/>
                </p:oleObj>
              </mc:Choice>
              <mc:Fallback>
                <p:oleObj r:id="rId6" imgW="3800160" imgH="4819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075" y="1508125"/>
                        <a:ext cx="4214813" cy="534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/>
          <a:lstStyle/>
          <a:p>
            <a:r>
              <a:rPr lang="en-US" sz="2000" b="0" dirty="0" smtClean="0"/>
              <a:t>Real World Benchmark:</a:t>
            </a:r>
            <a:br>
              <a:rPr lang="en-US" sz="2000" b="0" dirty="0" smtClean="0"/>
            </a:br>
            <a:r>
              <a:rPr lang="en-US" dirty="0" err="1" smtClean="0"/>
              <a:t>Wordpress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6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3" name="Object 2"/>
          <p:cNvGraphicFramePr>
            <a:graphicFrameLocks noChangeAspect="1"/>
          </p:cNvGraphicFramePr>
          <p:nvPr/>
        </p:nvGraphicFramePr>
        <p:xfrm>
          <a:off x="301625" y="1508125"/>
          <a:ext cx="4562475" cy="534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r:id="rId4" imgW="4123800" imgH="4819320" progId="">
                  <p:embed/>
                </p:oleObj>
              </mc:Choice>
              <mc:Fallback>
                <p:oleObj r:id="rId4" imgW="4123800" imgH="4819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1508125"/>
                        <a:ext cx="4562475" cy="534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4" name="Object 3"/>
          <p:cNvGraphicFramePr>
            <a:graphicFrameLocks noChangeAspect="1"/>
          </p:cNvGraphicFramePr>
          <p:nvPr/>
        </p:nvGraphicFramePr>
        <p:xfrm>
          <a:off x="4791075" y="1508125"/>
          <a:ext cx="4214813" cy="534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" r:id="rId6" imgW="3800160" imgH="4819320" progId="">
                  <p:embed/>
                </p:oleObj>
              </mc:Choice>
              <mc:Fallback>
                <p:oleObj r:id="rId6" imgW="3800160" imgH="4819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075" y="1508125"/>
                        <a:ext cx="4214813" cy="534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/>
          <a:lstStyle/>
          <a:p>
            <a:r>
              <a:rPr lang="en-US" sz="2000" b="0" dirty="0" smtClean="0"/>
              <a:t>Real World Benchmark:</a:t>
            </a:r>
            <a:br>
              <a:rPr lang="en-US" sz="2000" b="0" dirty="0" smtClean="0"/>
            </a:br>
            <a:r>
              <a:rPr lang="en-US" dirty="0" smtClean="0"/>
              <a:t>XOOPS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6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7" name="Object 2"/>
          <p:cNvGraphicFramePr>
            <a:graphicFrameLocks noChangeAspect="1"/>
          </p:cNvGraphicFramePr>
          <p:nvPr/>
        </p:nvGraphicFramePr>
        <p:xfrm>
          <a:off x="301625" y="1508125"/>
          <a:ext cx="4562475" cy="534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6" r:id="rId4" imgW="4123800" imgH="4819320" progId="">
                  <p:embed/>
                </p:oleObj>
              </mc:Choice>
              <mc:Fallback>
                <p:oleObj r:id="rId4" imgW="4123800" imgH="4819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1508125"/>
                        <a:ext cx="4562475" cy="534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Object 3"/>
          <p:cNvGraphicFramePr>
            <a:graphicFrameLocks noChangeAspect="1"/>
          </p:cNvGraphicFramePr>
          <p:nvPr/>
        </p:nvGraphicFramePr>
        <p:xfrm>
          <a:off x="4791075" y="1508125"/>
          <a:ext cx="4214813" cy="534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7" r:id="rId6" imgW="3800160" imgH="4819320" progId="">
                  <p:embed/>
                </p:oleObj>
              </mc:Choice>
              <mc:Fallback>
                <p:oleObj r:id="rId6" imgW="3800160" imgH="4819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075" y="1508125"/>
                        <a:ext cx="4214813" cy="534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/>
          <a:lstStyle/>
          <a:p>
            <a:r>
              <a:rPr lang="en-US" sz="2000" b="0" dirty="0" smtClean="0"/>
              <a:t>Real World Benchmark:</a:t>
            </a:r>
            <a:br>
              <a:rPr lang="en-US" sz="2000" b="0" dirty="0" smtClean="0"/>
            </a:br>
            <a:r>
              <a:rPr lang="en-US" dirty="0" smtClean="0"/>
              <a:t>Zend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92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1" name="Object 2"/>
          <p:cNvGraphicFramePr>
            <a:graphicFrameLocks noChangeAspect="1"/>
          </p:cNvGraphicFramePr>
          <p:nvPr/>
        </p:nvGraphicFramePr>
        <p:xfrm>
          <a:off x="301625" y="1508125"/>
          <a:ext cx="4562475" cy="534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0" r:id="rId4" imgW="4123800" imgH="4819320" progId="">
                  <p:embed/>
                </p:oleObj>
              </mc:Choice>
              <mc:Fallback>
                <p:oleObj r:id="rId4" imgW="4123800" imgH="4819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1508125"/>
                        <a:ext cx="4562475" cy="534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3"/>
          <p:cNvGraphicFramePr>
            <a:graphicFrameLocks noChangeAspect="1"/>
          </p:cNvGraphicFramePr>
          <p:nvPr/>
        </p:nvGraphicFramePr>
        <p:xfrm>
          <a:off x="4791075" y="1508125"/>
          <a:ext cx="4214813" cy="534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1" r:id="rId6" imgW="3800160" imgH="4819320" progId="">
                  <p:embed/>
                </p:oleObj>
              </mc:Choice>
              <mc:Fallback>
                <p:oleObj r:id="rId6" imgW="3800160" imgH="4819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075" y="1508125"/>
                        <a:ext cx="4214813" cy="534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/>
          <a:lstStyle/>
          <a:p>
            <a:r>
              <a:rPr lang="en-US" sz="2000" b="0" dirty="0" smtClean="0"/>
              <a:t>Real World Benchmark:</a:t>
            </a:r>
            <a:br>
              <a:rPr lang="en-US" sz="2000" b="0" dirty="0" smtClean="0"/>
            </a:br>
            <a:r>
              <a:rPr lang="en-US" dirty="0" smtClean="0"/>
              <a:t>Scrum (ZF)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1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fare?</a:t>
            </a:r>
            <a:br>
              <a:rPr lang="en-US" dirty="0" smtClean="0"/>
            </a:br>
            <a:r>
              <a:rPr lang="en-US" sz="2400" b="0" dirty="0" smtClean="0"/>
              <a:t>Mandelbrot in different languages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ABE9B-6B6D-43EC-A47D-068143A2F0B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004188"/>
              </p:ext>
            </p:extLst>
          </p:nvPr>
        </p:nvGraphicFramePr>
        <p:xfrm>
          <a:off x="-31315" y="1412776"/>
          <a:ext cx="9539288" cy="521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r:id="rId3" imgW="10600920" imgH="5800320" progId="">
                  <p:embed/>
                </p:oleObj>
              </mc:Choice>
              <mc:Fallback>
                <p:oleObj r:id="rId3" imgW="10600920" imgH="58003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315" y="1412776"/>
                        <a:ext cx="9539288" cy="521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090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3350"/>
            <a:ext cx="400050" cy="365125"/>
          </a:xfrm>
          <a:prstGeom prst="rect">
            <a:avLst/>
          </a:prstGeom>
        </p:spPr>
        <p:txBody>
          <a:bodyPr/>
          <a:lstStyle/>
          <a:p>
            <a:fld id="{397ABE9B-6B6D-43EC-A47D-068143A2F0B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7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JIT may be coming to PHP!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ABE9B-6B6D-43EC-A47D-068143A2F0B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512" y="1524000"/>
            <a:ext cx="446881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66204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180975" algn="l" rtl="0" eaLnBrk="1" fontAlgn="base" hangingPunct="1"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SzPct val="85000"/>
              <a:buFont typeface="Webdings" pitchFamily="18" charset="2"/>
              <a:buChar char="4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990600" indent="-180975" algn="l" rtl="0" eaLnBrk="1" fontAlgn="base" hangingPunct="1">
              <a:spcBef>
                <a:spcPct val="20000"/>
              </a:spcBef>
              <a:spcAft>
                <a:spcPct val="3000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28750" indent="-173038" algn="l" rtl="0" eaLnBrk="1" fontAlgn="base" hangingPunct="1">
              <a:spcBef>
                <a:spcPct val="2000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07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2479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051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1623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6195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400" smtClean="0"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400" smtClean="0"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400" smtClean="0">
                <a:latin typeface="Courier New" pitchFamily="49" charset="0"/>
              </a:rPr>
              <a:t>RECV    1, cv(0,“a”)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400" smtClean="0"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400" smtClean="0">
                <a:latin typeface="Courier New" pitchFamily="49" charset="0"/>
              </a:rPr>
              <a:t>RECV    2, cv(1,“b”)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400" smtClean="0"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400" smtClean="0">
                <a:latin typeface="Courier New" pitchFamily="49" charset="0"/>
              </a:rPr>
              <a:t>ADD     cv(0,”a”), cv(1,”b”) -&gt; tmp(0)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400" smtClean="0"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400" smtClean="0">
                <a:latin typeface="Courier New" pitchFamily="49" charset="0"/>
              </a:rPr>
              <a:t>ASSIGN  cv(2,”c”), tmp(0)</a:t>
            </a: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400" smtClean="0">
              <a:latin typeface="Courier New" pitchFamily="49" charset="0"/>
            </a:endParaRPr>
          </a:p>
          <a:p>
            <a:pPr>
              <a:lnSpc>
                <a:spcPct val="89000"/>
              </a:lnSpc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400" smtClean="0">
                <a:latin typeface="Courier New" pitchFamily="49" charset="0"/>
              </a:rPr>
              <a:t>RETURN  cv(2,“c”);</a:t>
            </a:r>
          </a:p>
          <a:p>
            <a:pPr>
              <a:spcBef>
                <a:spcPct val="0"/>
              </a:spcBef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2400" dirty="0" smtClean="0">
              <a:latin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04048" y="1792827"/>
            <a:ext cx="3784600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66204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Char char="•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180975" algn="l" rtl="0" eaLnBrk="1" fontAlgn="base" hangingPunct="1"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SzPct val="85000"/>
              <a:buFont typeface="Webdings" pitchFamily="18" charset="2"/>
              <a:buChar char="4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990600" indent="-180975" algn="l" rtl="0" eaLnBrk="1" fontAlgn="base" hangingPunct="1">
              <a:spcBef>
                <a:spcPct val="20000"/>
              </a:spcBef>
              <a:spcAft>
                <a:spcPct val="3000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428750" indent="-173038" algn="l" rtl="0" eaLnBrk="1" fontAlgn="base" hangingPunct="1">
              <a:spcBef>
                <a:spcPct val="20000"/>
              </a:spcBef>
              <a:spcAft>
                <a:spcPct val="3000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07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2479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051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1623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619500" indent="-182563" algn="l" rtl="0" eaLnBrk="1" fontAlgn="base" hangingPunct="1">
              <a:spcBef>
                <a:spcPct val="20000"/>
              </a:spcBef>
              <a:spcAft>
                <a:spcPct val="3000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38138" indent="-319088">
              <a:lnSpc>
                <a:spcPct val="89000"/>
              </a:lnSpc>
              <a:spcBef>
                <a:spcPct val="0"/>
              </a:spcBef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400" dirty="0" smtClean="0">
                <a:latin typeface="Courier New" pitchFamily="49" charset="0"/>
              </a:rPr>
              <a:t>push %esi</a:t>
            </a:r>
          </a:p>
          <a:p>
            <a:pPr marL="338138" indent="-319088">
              <a:lnSpc>
                <a:spcPct val="89000"/>
              </a:lnSpc>
              <a:spcBef>
                <a:spcPct val="0"/>
              </a:spcBef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400" dirty="0" smtClean="0">
                <a:latin typeface="Courier New" pitchFamily="49" charset="0"/>
              </a:rPr>
              <a:t>mov  %ecx, %esi</a:t>
            </a:r>
          </a:p>
          <a:p>
            <a:pPr marL="338138" indent="-319088">
              <a:lnSpc>
                <a:spcPct val="89000"/>
              </a:lnSpc>
              <a:spcBef>
                <a:spcPct val="0"/>
              </a:spcBef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400" dirty="0" smtClean="0">
                <a:latin typeface="Courier New" pitchFamily="49" charset="0"/>
              </a:rPr>
              <a:t>call ZEND_RECV</a:t>
            </a:r>
          </a:p>
          <a:p>
            <a:pPr marL="338138" indent="-319088">
              <a:lnSpc>
                <a:spcPct val="89000"/>
              </a:lnSpc>
              <a:spcBef>
                <a:spcPct val="0"/>
              </a:spcBef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400" dirty="0" smtClean="0">
                <a:latin typeface="Courier New" pitchFamily="49" charset="0"/>
              </a:rPr>
              <a:t>mov  %esi, %ecx</a:t>
            </a:r>
          </a:p>
          <a:p>
            <a:pPr marL="338138" indent="-319088">
              <a:lnSpc>
                <a:spcPct val="89000"/>
              </a:lnSpc>
              <a:spcBef>
                <a:spcPct val="0"/>
              </a:spcBef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400" dirty="0" smtClean="0">
                <a:latin typeface="Courier New" pitchFamily="49" charset="0"/>
              </a:rPr>
              <a:t>call ZEND_RECV</a:t>
            </a:r>
          </a:p>
          <a:p>
            <a:pPr marL="338138" indent="-319088">
              <a:lnSpc>
                <a:spcPct val="89000"/>
              </a:lnSpc>
              <a:spcBef>
                <a:spcPct val="0"/>
              </a:spcBef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400" dirty="0" smtClean="0">
                <a:latin typeface="Courier New" pitchFamily="49" charset="0"/>
              </a:rPr>
              <a:t>mov  %esi, %ecx	</a:t>
            </a:r>
          </a:p>
          <a:p>
            <a:pPr marL="338138" indent="-319088">
              <a:lnSpc>
                <a:spcPct val="89000"/>
              </a:lnSpc>
              <a:spcBef>
                <a:spcPct val="0"/>
              </a:spcBef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400" dirty="0" smtClean="0">
                <a:latin typeface="Courier New" pitchFamily="49" charset="0"/>
              </a:rPr>
              <a:t>call ZEND_ADD_SPEC_CV_CV</a:t>
            </a:r>
          </a:p>
          <a:p>
            <a:pPr marL="338138" indent="-319088">
              <a:lnSpc>
                <a:spcPct val="89000"/>
              </a:lnSpc>
              <a:spcBef>
                <a:spcPct val="0"/>
              </a:spcBef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400" dirty="0" smtClean="0">
                <a:latin typeface="Courier New" pitchFamily="49" charset="0"/>
              </a:rPr>
              <a:t>mov  %esi, %ecx	</a:t>
            </a:r>
          </a:p>
          <a:p>
            <a:pPr marL="338138" indent="-319088">
              <a:lnSpc>
                <a:spcPct val="89000"/>
              </a:lnSpc>
              <a:spcBef>
                <a:spcPct val="0"/>
              </a:spcBef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400" dirty="0" smtClean="0">
                <a:latin typeface="Courier New" pitchFamily="49" charset="0"/>
              </a:rPr>
              <a:t>call ZEND_ASSIGN_SPEC_CV_TMP</a:t>
            </a:r>
          </a:p>
          <a:p>
            <a:pPr marL="338138" indent="-319088">
              <a:lnSpc>
                <a:spcPct val="89000"/>
              </a:lnSpc>
              <a:spcBef>
                <a:spcPct val="0"/>
              </a:spcBef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400" dirty="0" smtClean="0">
                <a:latin typeface="Courier New" pitchFamily="49" charset="0"/>
              </a:rPr>
              <a:t>mov  %esi, %ecx	</a:t>
            </a:r>
          </a:p>
          <a:p>
            <a:pPr marL="338138" indent="-319088">
              <a:lnSpc>
                <a:spcPct val="89000"/>
              </a:lnSpc>
              <a:spcBef>
                <a:spcPct val="0"/>
              </a:spcBef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400" dirty="0" smtClean="0">
                <a:latin typeface="Courier New" pitchFamily="49" charset="0"/>
              </a:rPr>
              <a:t>call RETURN_SPEC_CV</a:t>
            </a:r>
          </a:p>
          <a:p>
            <a:pPr marL="338138" indent="-319088">
              <a:lnSpc>
                <a:spcPct val="89000"/>
              </a:lnSpc>
              <a:spcBef>
                <a:spcPct val="0"/>
              </a:spcBef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400" dirty="0" smtClean="0">
                <a:latin typeface="Courier New" pitchFamily="49" charset="0"/>
              </a:rPr>
              <a:t>pop  %esi</a:t>
            </a:r>
          </a:p>
          <a:p>
            <a:pPr marL="338138" indent="-319088">
              <a:lnSpc>
                <a:spcPct val="89000"/>
              </a:lnSpc>
              <a:spcBef>
                <a:spcPct val="0"/>
              </a:spcBef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de-DE" sz="1400" dirty="0" smtClean="0">
                <a:latin typeface="Courier New" pitchFamily="49" charset="0"/>
              </a:rPr>
              <a:t>ret</a:t>
            </a:r>
          </a:p>
          <a:p>
            <a:pPr marL="338138" indent="-319088">
              <a:lnSpc>
                <a:spcPct val="89000"/>
              </a:lnSpc>
              <a:spcBef>
                <a:spcPct val="0"/>
              </a:spcBef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400" dirty="0" smtClean="0">
              <a:latin typeface="Courier New" pitchFamily="49" charset="0"/>
            </a:endParaRPr>
          </a:p>
          <a:p>
            <a:pPr marL="338138" indent="-319088">
              <a:lnSpc>
                <a:spcPct val="89000"/>
              </a:lnSpc>
              <a:spcBef>
                <a:spcPct val="0"/>
              </a:spcBef>
              <a:buClr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de-DE" sz="1400" dirty="0" smtClean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44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ICC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ABE9B-6B6D-43EC-A47D-068143A2F0B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395413"/>
            <a:ext cx="8785225" cy="508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6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Asking for Van-Gogh’s help</a:t>
            </a:r>
            <a:br>
              <a:rPr lang="en-US" dirty="0" smtClean="0"/>
            </a:br>
            <a:r>
              <a:rPr lang="en-US" sz="2400" b="0" dirty="0" smtClean="0"/>
              <a:t>(Low level tuning)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ABE9B-6B6D-43EC-A47D-068143A2F0B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514475"/>
            <a:ext cx="8604250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42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Merci!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3350"/>
            <a:ext cx="400050" cy="365125"/>
          </a:xfrm>
          <a:prstGeom prst="rect">
            <a:avLst/>
          </a:prstGeom>
        </p:spPr>
        <p:txBody>
          <a:bodyPr/>
          <a:lstStyle/>
          <a:p>
            <a:fld id="{397ABE9B-6B6D-43EC-A47D-068143A2F0BB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78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NYSE-sl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32076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34400" y="152401"/>
            <a:ext cx="609600" cy="39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5" cstate="print">
            <a:lum bright="34000"/>
          </a:blip>
          <a:srcRect/>
          <a:stretch>
            <a:fillRect/>
          </a:stretch>
        </p:blipFill>
        <p:spPr bwMode="ltGray">
          <a:xfrm flipV="1">
            <a:off x="8484160" y="476462"/>
            <a:ext cx="649930" cy="5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397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Drivers to Growth: Developer Affinity and Strong Application Ecosystem</a:t>
            </a:r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4786314" y="5017417"/>
            <a:ext cx="3973285" cy="1170509"/>
          </a:xfrm>
          <a:prstGeom prst="ellipse">
            <a:avLst/>
          </a:prstGeom>
          <a:gradFill flip="none" rotWithShape="1">
            <a:gsLst>
              <a:gs pos="0">
                <a:srgbClr val="93A0AA"/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0"/>
            <a:tileRect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326571" y="5017417"/>
            <a:ext cx="3973285" cy="1170509"/>
          </a:xfrm>
          <a:prstGeom prst="ellipse">
            <a:avLst/>
          </a:prstGeom>
          <a:gradFill flip="none" rotWithShape="1">
            <a:gsLst>
              <a:gs pos="0">
                <a:srgbClr val="93A0AA"/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0"/>
            <a:tileRect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/>
          </a:p>
        </p:txBody>
      </p:sp>
      <p:pic>
        <p:nvPicPr>
          <p:cNvPr id="120" name="Picture 12"/>
          <p:cNvPicPr>
            <a:picLocks noChangeAspect="1" noChangeArrowheads="1"/>
          </p:cNvPicPr>
          <p:nvPr/>
        </p:nvPicPr>
        <p:blipFill>
          <a:blip r:embed="rId3" cstate="print">
            <a:lum bright="34000"/>
          </a:blip>
          <a:srcRect/>
          <a:stretch>
            <a:fillRect/>
          </a:stretch>
        </p:blipFill>
        <p:spPr bwMode="ltGray">
          <a:xfrm>
            <a:off x="2188030" y="5279801"/>
            <a:ext cx="1610610" cy="14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120" descr="arrow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60170" y="3762150"/>
            <a:ext cx="1143003" cy="1560750"/>
          </a:xfrm>
          <a:prstGeom prst="rect">
            <a:avLst/>
          </a:prstGeom>
        </p:spPr>
      </p:pic>
      <p:sp>
        <p:nvSpPr>
          <p:cNvPr id="124" name="Content Placeholder 2"/>
          <p:cNvSpPr txBox="1">
            <a:spLocks/>
          </p:cNvSpPr>
          <p:nvPr/>
        </p:nvSpPr>
        <p:spPr bwMode="auto">
          <a:xfrm>
            <a:off x="6201993" y="4313844"/>
            <a:ext cx="2560352" cy="30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Applications Ecosystem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5" name="Picture 124" descr="Magento_eCommercePFG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0352" y="5550011"/>
            <a:ext cx="1022561" cy="358100"/>
          </a:xfrm>
          <a:prstGeom prst="rect">
            <a:avLst/>
          </a:prstGeom>
        </p:spPr>
      </p:pic>
      <p:pic>
        <p:nvPicPr>
          <p:cNvPr id="128" name="Picture 127" descr="wordpres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98873" y="5518603"/>
            <a:ext cx="1117750" cy="297466"/>
          </a:xfrm>
          <a:prstGeom prst="rect">
            <a:avLst/>
          </a:prstGeom>
        </p:spPr>
      </p:pic>
      <p:pic>
        <p:nvPicPr>
          <p:cNvPr id="133" name="Picture 132" descr="SugarLogo_COS-tagline_CMYK_conv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8230" y="5937672"/>
            <a:ext cx="1156331" cy="170606"/>
          </a:xfrm>
          <a:prstGeom prst="rect">
            <a:avLst/>
          </a:prstGeom>
        </p:spPr>
      </p:pic>
      <p:pic>
        <p:nvPicPr>
          <p:cNvPr id="134" name="Picture 133" descr="joomla_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86111" y="6154430"/>
            <a:ext cx="1012810" cy="198252"/>
          </a:xfrm>
          <a:prstGeom prst="rect">
            <a:avLst/>
          </a:prstGeom>
        </p:spPr>
      </p:pic>
      <p:sp>
        <p:nvSpPr>
          <p:cNvPr id="135" name="Content Placeholder 2"/>
          <p:cNvSpPr>
            <a:spLocks noGrp="1"/>
          </p:cNvSpPr>
          <p:nvPr>
            <p:ph idx="1"/>
          </p:nvPr>
        </p:nvSpPr>
        <p:spPr>
          <a:xfrm>
            <a:off x="931159" y="4313844"/>
            <a:ext cx="1958271" cy="297793"/>
          </a:xfrm>
        </p:spPr>
        <p:txBody>
          <a:bodyPr/>
          <a:lstStyle/>
          <a:p>
            <a:pPr algn="r">
              <a:buNone/>
            </a:pPr>
            <a:r>
              <a:rPr lang="en-US" sz="1400" dirty="0" smtClean="0"/>
              <a:t>Developer’s Affinity</a:t>
            </a:r>
            <a:endParaRPr lang="en-US" sz="1200" dirty="0" smtClean="0"/>
          </a:p>
        </p:txBody>
      </p:sp>
      <p:grpSp>
        <p:nvGrpSpPr>
          <p:cNvPr id="137" name="Group 136"/>
          <p:cNvGrpSpPr/>
          <p:nvPr/>
        </p:nvGrpSpPr>
        <p:grpSpPr>
          <a:xfrm>
            <a:off x="2980315" y="5502275"/>
            <a:ext cx="882740" cy="543831"/>
            <a:chOff x="834563" y="5106649"/>
            <a:chExt cx="569785" cy="351028"/>
          </a:xfrm>
        </p:grpSpPr>
        <p:pic>
          <p:nvPicPr>
            <p:cNvPr id="139" name="Picture 138" descr="computer.pn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4563" y="5106649"/>
              <a:ext cx="569785" cy="35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0" name="Freeform 139"/>
            <p:cNvSpPr/>
            <p:nvPr/>
          </p:nvSpPr>
          <p:spPr>
            <a:xfrm>
              <a:off x="1080452" y="5144428"/>
              <a:ext cx="285175" cy="201487"/>
            </a:xfrm>
            <a:custGeom>
              <a:avLst/>
              <a:gdLst>
                <a:gd name="connsiteX0" fmla="*/ 963038 w 963038"/>
                <a:gd name="connsiteY0" fmla="*/ 0 h 749030"/>
                <a:gd name="connsiteX1" fmla="*/ 155642 w 963038"/>
                <a:gd name="connsiteY1" fmla="*/ 58366 h 749030"/>
                <a:gd name="connsiteX2" fmla="*/ 0 w 963038"/>
                <a:gd name="connsiteY2" fmla="*/ 642026 h 749030"/>
                <a:gd name="connsiteX3" fmla="*/ 807395 w 963038"/>
                <a:gd name="connsiteY3" fmla="*/ 749030 h 749030"/>
                <a:gd name="connsiteX4" fmla="*/ 963038 w 963038"/>
                <a:gd name="connsiteY4" fmla="*/ 0 h 74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3038" h="749030">
                  <a:moveTo>
                    <a:pt x="963038" y="0"/>
                  </a:moveTo>
                  <a:lnTo>
                    <a:pt x="155642" y="58366"/>
                  </a:lnTo>
                  <a:lnTo>
                    <a:pt x="0" y="642026"/>
                  </a:lnTo>
                  <a:lnTo>
                    <a:pt x="807395" y="749030"/>
                  </a:lnTo>
                  <a:lnTo>
                    <a:pt x="963038" y="0"/>
                  </a:lnTo>
                  <a:close/>
                </a:path>
              </a:pathLst>
            </a:custGeom>
            <a:solidFill>
              <a:srgbClr val="BCCED9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418531" y="5350405"/>
            <a:ext cx="259456" cy="251596"/>
            <a:chOff x="726032" y="5194800"/>
            <a:chExt cx="259456" cy="251596"/>
          </a:xfrm>
        </p:grpSpPr>
        <p:pic>
          <p:nvPicPr>
            <p:cNvPr id="142" name="Picture 1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ltGray">
            <a:xfrm>
              <a:off x="727728" y="5378971"/>
              <a:ext cx="257760" cy="6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" name="Picture 72" descr="person-icon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26032" y="5194800"/>
              <a:ext cx="252955" cy="24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" name="Block Arc 143"/>
            <p:cNvSpPr/>
            <p:nvPr/>
          </p:nvSpPr>
          <p:spPr>
            <a:xfrm rot="10800000">
              <a:off x="820996" y="5282950"/>
              <a:ext cx="60483" cy="34106"/>
            </a:xfrm>
            <a:prstGeom prst="blockArc">
              <a:avLst>
                <a:gd name="adj1" fmla="val 10800000"/>
                <a:gd name="adj2" fmla="val 21374037"/>
                <a:gd name="adj3" fmla="val 2772"/>
              </a:avLst>
            </a:prstGeom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1118481" y="5602296"/>
            <a:ext cx="259456" cy="251596"/>
            <a:chOff x="726032" y="5194800"/>
            <a:chExt cx="259456" cy="251596"/>
          </a:xfrm>
        </p:grpSpPr>
        <p:pic>
          <p:nvPicPr>
            <p:cNvPr id="146" name="Picture 1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ltGray">
            <a:xfrm>
              <a:off x="727728" y="5378971"/>
              <a:ext cx="257760" cy="6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" name="Picture 72" descr="person-icon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26032" y="5194800"/>
              <a:ext cx="252955" cy="24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8" name="Block Arc 147"/>
            <p:cNvSpPr/>
            <p:nvPr/>
          </p:nvSpPr>
          <p:spPr>
            <a:xfrm rot="10800000">
              <a:off x="820996" y="5282950"/>
              <a:ext cx="60483" cy="34106"/>
            </a:xfrm>
            <a:prstGeom prst="blockArc">
              <a:avLst>
                <a:gd name="adj1" fmla="val 10800000"/>
                <a:gd name="adj2" fmla="val 21374037"/>
                <a:gd name="adj3" fmla="val 2772"/>
              </a:avLst>
            </a:prstGeom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792719" y="5392917"/>
            <a:ext cx="347684" cy="337151"/>
            <a:chOff x="726032" y="5194800"/>
            <a:chExt cx="259456" cy="251596"/>
          </a:xfrm>
        </p:grpSpPr>
        <p:pic>
          <p:nvPicPr>
            <p:cNvPr id="150" name="Picture 1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ltGray">
            <a:xfrm>
              <a:off x="727728" y="5378971"/>
              <a:ext cx="257760" cy="6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1" name="Picture 72" descr="person-icon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26032" y="5194800"/>
              <a:ext cx="252955" cy="24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2" name="Block Arc 151"/>
            <p:cNvSpPr/>
            <p:nvPr/>
          </p:nvSpPr>
          <p:spPr>
            <a:xfrm rot="10800000">
              <a:off x="820996" y="5282950"/>
              <a:ext cx="60483" cy="34106"/>
            </a:xfrm>
            <a:prstGeom prst="blockArc">
              <a:avLst>
                <a:gd name="adj1" fmla="val 10800000"/>
                <a:gd name="adj2" fmla="val 21374037"/>
                <a:gd name="adj3" fmla="val 2772"/>
              </a:avLst>
            </a:prstGeom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1342319" y="5697545"/>
            <a:ext cx="259456" cy="251596"/>
            <a:chOff x="726032" y="5194800"/>
            <a:chExt cx="259456" cy="251596"/>
          </a:xfrm>
        </p:grpSpPr>
        <p:pic>
          <p:nvPicPr>
            <p:cNvPr id="154" name="Picture 1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ltGray">
            <a:xfrm>
              <a:off x="727728" y="5378971"/>
              <a:ext cx="257760" cy="6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5" name="Picture 72" descr="person-icon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26032" y="5194800"/>
              <a:ext cx="252955" cy="24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6" name="Block Arc 155"/>
            <p:cNvSpPr/>
            <p:nvPr/>
          </p:nvSpPr>
          <p:spPr>
            <a:xfrm rot="10800000">
              <a:off x="820996" y="5282950"/>
              <a:ext cx="60483" cy="34106"/>
            </a:xfrm>
            <a:prstGeom prst="blockArc">
              <a:avLst>
                <a:gd name="adj1" fmla="val 10800000"/>
                <a:gd name="adj2" fmla="val 21374037"/>
                <a:gd name="adj3" fmla="val 2772"/>
              </a:avLst>
            </a:prstGeom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2520703" y="5698905"/>
            <a:ext cx="476250" cy="461822"/>
            <a:chOff x="726032" y="5194800"/>
            <a:chExt cx="259456" cy="251596"/>
          </a:xfrm>
        </p:grpSpPr>
        <p:pic>
          <p:nvPicPr>
            <p:cNvPr id="158" name="Picture 1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ltGray">
            <a:xfrm>
              <a:off x="727728" y="5378971"/>
              <a:ext cx="257760" cy="6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9" name="Picture 72" descr="person-icon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26032" y="5194800"/>
              <a:ext cx="252955" cy="24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0" name="Block Arc 159"/>
            <p:cNvSpPr/>
            <p:nvPr/>
          </p:nvSpPr>
          <p:spPr>
            <a:xfrm rot="10800000">
              <a:off x="820996" y="5282950"/>
              <a:ext cx="60483" cy="34106"/>
            </a:xfrm>
            <a:prstGeom prst="blockArc">
              <a:avLst>
                <a:gd name="adj1" fmla="val 10800000"/>
                <a:gd name="adj2" fmla="val 21374037"/>
                <a:gd name="adj3" fmla="val 2772"/>
              </a:avLst>
            </a:prstGeom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2334286" y="5462821"/>
            <a:ext cx="347684" cy="337151"/>
            <a:chOff x="726032" y="5194800"/>
            <a:chExt cx="259456" cy="251596"/>
          </a:xfrm>
        </p:grpSpPr>
        <p:pic>
          <p:nvPicPr>
            <p:cNvPr id="162" name="Picture 1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ltGray">
            <a:xfrm>
              <a:off x="727728" y="5378971"/>
              <a:ext cx="257760" cy="6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" name="Picture 72" descr="person-icon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26032" y="5194800"/>
              <a:ext cx="252955" cy="24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" name="Block Arc 163"/>
            <p:cNvSpPr/>
            <p:nvPr/>
          </p:nvSpPr>
          <p:spPr>
            <a:xfrm rot="10800000">
              <a:off x="820996" y="5282950"/>
              <a:ext cx="60483" cy="34106"/>
            </a:xfrm>
            <a:prstGeom prst="blockArc">
              <a:avLst>
                <a:gd name="adj1" fmla="val 10800000"/>
                <a:gd name="adj2" fmla="val 21374037"/>
                <a:gd name="adj3" fmla="val 2772"/>
              </a:avLst>
            </a:prstGeom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1985942" y="5556711"/>
            <a:ext cx="476250" cy="461822"/>
            <a:chOff x="726032" y="5194800"/>
            <a:chExt cx="259456" cy="251596"/>
          </a:xfrm>
        </p:grpSpPr>
        <p:pic>
          <p:nvPicPr>
            <p:cNvPr id="166" name="Picture 1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ltGray">
            <a:xfrm>
              <a:off x="727728" y="5378971"/>
              <a:ext cx="257760" cy="6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7" name="Picture 72" descr="person-icon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26032" y="5194800"/>
              <a:ext cx="252955" cy="24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8" name="Block Arc 167"/>
            <p:cNvSpPr/>
            <p:nvPr/>
          </p:nvSpPr>
          <p:spPr>
            <a:xfrm rot="10800000">
              <a:off x="820996" y="5282950"/>
              <a:ext cx="60483" cy="34106"/>
            </a:xfrm>
            <a:prstGeom prst="blockArc">
              <a:avLst>
                <a:gd name="adj1" fmla="val 10800000"/>
                <a:gd name="adj2" fmla="val 21374037"/>
                <a:gd name="adj3" fmla="val 2772"/>
              </a:avLst>
            </a:prstGeom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1668893" y="5717276"/>
            <a:ext cx="347684" cy="337151"/>
            <a:chOff x="726032" y="5194800"/>
            <a:chExt cx="259456" cy="251596"/>
          </a:xfrm>
        </p:grpSpPr>
        <p:pic>
          <p:nvPicPr>
            <p:cNvPr id="170" name="Picture 1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ltGray">
            <a:xfrm>
              <a:off x="727728" y="5378971"/>
              <a:ext cx="257760" cy="6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1" name="Picture 72" descr="person-icon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26032" y="5194800"/>
              <a:ext cx="252955" cy="24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2" name="Block Arc 171"/>
            <p:cNvSpPr/>
            <p:nvPr/>
          </p:nvSpPr>
          <p:spPr>
            <a:xfrm rot="10800000">
              <a:off x="820996" y="5282950"/>
              <a:ext cx="60483" cy="34106"/>
            </a:xfrm>
            <a:prstGeom prst="blockArc">
              <a:avLst>
                <a:gd name="adj1" fmla="val 10800000"/>
                <a:gd name="adj2" fmla="val 21374037"/>
                <a:gd name="adj3" fmla="val 2772"/>
              </a:avLst>
            </a:prstGeom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1194681" y="5235582"/>
            <a:ext cx="259456" cy="251596"/>
            <a:chOff x="726032" y="5194800"/>
            <a:chExt cx="259456" cy="251596"/>
          </a:xfrm>
        </p:grpSpPr>
        <p:pic>
          <p:nvPicPr>
            <p:cNvPr id="174" name="Picture 1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ltGray">
            <a:xfrm>
              <a:off x="727728" y="5378971"/>
              <a:ext cx="257760" cy="6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" name="Picture 72" descr="person-icon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26032" y="5194800"/>
              <a:ext cx="252955" cy="24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6" name="Block Arc 175"/>
            <p:cNvSpPr/>
            <p:nvPr/>
          </p:nvSpPr>
          <p:spPr>
            <a:xfrm rot="10800000">
              <a:off x="820996" y="5282950"/>
              <a:ext cx="60483" cy="34106"/>
            </a:xfrm>
            <a:prstGeom prst="blockArc">
              <a:avLst>
                <a:gd name="adj1" fmla="val 10800000"/>
                <a:gd name="adj2" fmla="val 21374037"/>
                <a:gd name="adj3" fmla="val 2772"/>
              </a:avLst>
            </a:prstGeom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891919" y="5362810"/>
            <a:ext cx="259456" cy="251596"/>
            <a:chOff x="726032" y="5194800"/>
            <a:chExt cx="259456" cy="251596"/>
          </a:xfrm>
        </p:grpSpPr>
        <p:pic>
          <p:nvPicPr>
            <p:cNvPr id="178" name="Picture 1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ltGray">
            <a:xfrm>
              <a:off x="727728" y="5378971"/>
              <a:ext cx="257760" cy="6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9" name="Picture 72" descr="person-icon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26032" y="5194800"/>
              <a:ext cx="252955" cy="24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0" name="Block Arc 179"/>
            <p:cNvSpPr/>
            <p:nvPr/>
          </p:nvSpPr>
          <p:spPr>
            <a:xfrm rot="10800000">
              <a:off x="820996" y="5282950"/>
              <a:ext cx="60483" cy="34106"/>
            </a:xfrm>
            <a:prstGeom prst="blockArc">
              <a:avLst>
                <a:gd name="adj1" fmla="val 10800000"/>
                <a:gd name="adj2" fmla="val 21374037"/>
                <a:gd name="adj3" fmla="val 2772"/>
              </a:avLst>
            </a:prstGeom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81" name="Picture 12"/>
          <p:cNvPicPr>
            <a:picLocks noChangeAspect="1" noChangeArrowheads="1"/>
          </p:cNvPicPr>
          <p:nvPr/>
        </p:nvPicPr>
        <p:blipFill>
          <a:blip r:embed="rId3" cstate="print">
            <a:lum bright="34000"/>
          </a:blip>
          <a:srcRect/>
          <a:stretch>
            <a:fillRect/>
          </a:stretch>
        </p:blipFill>
        <p:spPr bwMode="ltGray">
          <a:xfrm>
            <a:off x="5336344" y="5279801"/>
            <a:ext cx="1610610" cy="14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" name="Picture 181" descr="Drupal_logo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701208" y="5449128"/>
            <a:ext cx="357190" cy="503678"/>
          </a:xfrm>
          <a:prstGeom prst="rect">
            <a:avLst/>
          </a:prstGeom>
        </p:spPr>
      </p:pic>
      <p:grpSp>
        <p:nvGrpSpPr>
          <p:cNvPr id="183" name="Group 182"/>
          <p:cNvGrpSpPr/>
          <p:nvPr/>
        </p:nvGrpSpPr>
        <p:grpSpPr>
          <a:xfrm>
            <a:off x="1354092" y="5939201"/>
            <a:ext cx="347684" cy="337151"/>
            <a:chOff x="726032" y="5194800"/>
            <a:chExt cx="259456" cy="251596"/>
          </a:xfrm>
        </p:grpSpPr>
        <p:pic>
          <p:nvPicPr>
            <p:cNvPr id="184" name="Picture 1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ltGray">
            <a:xfrm>
              <a:off x="727728" y="5378971"/>
              <a:ext cx="257760" cy="6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" name="Picture 72" descr="person-icon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26032" y="5194800"/>
              <a:ext cx="252955" cy="24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6" name="Block Arc 185"/>
            <p:cNvSpPr/>
            <p:nvPr/>
          </p:nvSpPr>
          <p:spPr>
            <a:xfrm rot="10800000">
              <a:off x="820996" y="5282950"/>
              <a:ext cx="60483" cy="34106"/>
            </a:xfrm>
            <a:prstGeom prst="blockArc">
              <a:avLst>
                <a:gd name="adj1" fmla="val 10800000"/>
                <a:gd name="adj2" fmla="val 21374037"/>
                <a:gd name="adj3" fmla="val 2772"/>
              </a:avLst>
            </a:prstGeom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857224" y="5683943"/>
            <a:ext cx="259456" cy="251596"/>
            <a:chOff x="726032" y="5194800"/>
            <a:chExt cx="259456" cy="251596"/>
          </a:xfrm>
        </p:grpSpPr>
        <p:pic>
          <p:nvPicPr>
            <p:cNvPr id="188" name="Picture 1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ltGray">
            <a:xfrm>
              <a:off x="727728" y="5378971"/>
              <a:ext cx="257760" cy="6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9" name="Picture 72" descr="person-icon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26032" y="5194800"/>
              <a:ext cx="252955" cy="24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0" name="Block Arc 189"/>
            <p:cNvSpPr/>
            <p:nvPr/>
          </p:nvSpPr>
          <p:spPr>
            <a:xfrm rot="10800000">
              <a:off x="820996" y="5282950"/>
              <a:ext cx="60483" cy="34106"/>
            </a:xfrm>
            <a:prstGeom prst="blockArc">
              <a:avLst>
                <a:gd name="adj1" fmla="val 10800000"/>
                <a:gd name="adj2" fmla="val 21374037"/>
                <a:gd name="adj3" fmla="val 2772"/>
              </a:avLst>
            </a:prstGeom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2106366" y="5904381"/>
            <a:ext cx="476250" cy="461822"/>
            <a:chOff x="726032" y="5194800"/>
            <a:chExt cx="259456" cy="251596"/>
          </a:xfrm>
        </p:grpSpPr>
        <p:pic>
          <p:nvPicPr>
            <p:cNvPr id="192" name="Picture 1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ltGray">
            <a:xfrm>
              <a:off x="727728" y="5378971"/>
              <a:ext cx="257760" cy="6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3" name="Picture 72" descr="person-icon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26032" y="5194800"/>
              <a:ext cx="252955" cy="24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" name="Block Arc 193"/>
            <p:cNvSpPr/>
            <p:nvPr/>
          </p:nvSpPr>
          <p:spPr>
            <a:xfrm rot="10800000">
              <a:off x="820996" y="5282950"/>
              <a:ext cx="60483" cy="34106"/>
            </a:xfrm>
            <a:prstGeom prst="blockArc">
              <a:avLst>
                <a:gd name="adj1" fmla="val 10800000"/>
                <a:gd name="adj2" fmla="val 21374037"/>
                <a:gd name="adj3" fmla="val 2772"/>
              </a:avLst>
            </a:prstGeom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95" name="Picture 194" descr="worl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64593" y="1828800"/>
            <a:ext cx="2452972" cy="2711451"/>
          </a:xfrm>
          <a:prstGeom prst="rect">
            <a:avLst/>
          </a:prstGeom>
        </p:spPr>
      </p:pic>
      <p:pic>
        <p:nvPicPr>
          <p:cNvPr id="196" name="Picture 195" descr="arrow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499332" y="3762150"/>
            <a:ext cx="1143003" cy="156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9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Zend Framework 1.11</a:t>
            </a:r>
            <a:br>
              <a:rPr lang="en-US" dirty="0" smtClean="0"/>
            </a:b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10588" y="6467475"/>
            <a:ext cx="633412" cy="365125"/>
          </a:xfrm>
          <a:prstGeom prst="rect">
            <a:avLst/>
          </a:prstGeom>
        </p:spPr>
        <p:txBody>
          <a:bodyPr/>
          <a:lstStyle/>
          <a:p>
            <a:fld id="{94ED1C6C-9ECA-4830-8765-08143011A8A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65" y="1510058"/>
            <a:ext cx="1180753" cy="194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629" y="1589371"/>
            <a:ext cx="898876" cy="1781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16" y="1589371"/>
            <a:ext cx="1340954" cy="178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8313" y="1798638"/>
            <a:ext cx="4941887" cy="4525962"/>
          </a:xfrm>
        </p:spPr>
        <p:txBody>
          <a:bodyPr/>
          <a:lstStyle/>
          <a:p>
            <a:r>
              <a:rPr lang="en-US" dirty="0" smtClean="0"/>
              <a:t>New Mobile Support</a:t>
            </a:r>
          </a:p>
          <a:p>
            <a:pPr lvl="1"/>
            <a:r>
              <a:rPr lang="en-US" dirty="0" smtClean="0"/>
              <a:t>Mobile is </a:t>
            </a:r>
            <a:r>
              <a:rPr lang="en-US" b="1" i="1" dirty="0" smtClean="0"/>
              <a:t>big</a:t>
            </a:r>
            <a:endParaRPr lang="en-US" b="1" dirty="0" smtClean="0"/>
          </a:p>
          <a:p>
            <a:pPr lvl="1"/>
            <a:r>
              <a:rPr lang="en-US" dirty="0" err="1" smtClean="0"/>
              <a:t>Fabrique</a:t>
            </a:r>
            <a:r>
              <a:rPr lang="en-US" dirty="0" smtClean="0"/>
              <a:t> en France!</a:t>
            </a:r>
          </a:p>
          <a:p>
            <a:pPr lvl="2"/>
            <a:r>
              <a:rPr lang="en-US" dirty="0" smtClean="0"/>
              <a:t>Et en </a:t>
            </a:r>
            <a:r>
              <a:rPr lang="en-US" dirty="0" err="1" smtClean="0"/>
              <a:t>Italie</a:t>
            </a:r>
            <a:r>
              <a:rPr lang="en-US" dirty="0" smtClean="0"/>
              <a:t> et les </a:t>
            </a:r>
            <a:r>
              <a:rPr lang="en-US" dirty="0" err="1" smtClean="0"/>
              <a:t>Etats</a:t>
            </a:r>
            <a:r>
              <a:rPr lang="en-US" dirty="0" smtClean="0"/>
              <a:t> </a:t>
            </a:r>
            <a:r>
              <a:rPr lang="en-US" dirty="0" err="1" smtClean="0"/>
              <a:t>Unis</a:t>
            </a:r>
            <a:r>
              <a:rPr lang="en-US" dirty="0" smtClean="0"/>
              <a:t>…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Simple Cloud GA</a:t>
            </a:r>
          </a:p>
        </p:txBody>
      </p:sp>
      <p:pic>
        <p:nvPicPr>
          <p:cNvPr id="9" name="Picture 8" descr="simple-clou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2285" y="4005064"/>
            <a:ext cx="2244080" cy="224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4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8"/>
            <a:ext cx="4191000" cy="4525962"/>
          </a:xfrm>
        </p:spPr>
        <p:txBody>
          <a:bodyPr/>
          <a:lstStyle/>
          <a:p>
            <a:r>
              <a:rPr lang="en-US" dirty="0" smtClean="0"/>
              <a:t>Zend Studio 8</a:t>
            </a:r>
          </a:p>
          <a:p>
            <a:pPr lvl="1"/>
            <a:r>
              <a:rPr lang="en-US" dirty="0" smtClean="0"/>
              <a:t>Much improved performance</a:t>
            </a:r>
          </a:p>
          <a:p>
            <a:pPr lvl="1"/>
            <a:r>
              <a:rPr lang="en-US" dirty="0" smtClean="0"/>
              <a:t>Virtualization &amp; cloud support</a:t>
            </a:r>
          </a:p>
          <a:p>
            <a:pPr lvl="1"/>
            <a:r>
              <a:rPr lang="en-US" dirty="0" smtClean="0"/>
              <a:t>Ajax support</a:t>
            </a:r>
          </a:p>
          <a:p>
            <a:endParaRPr lang="en-US" dirty="0" smtClean="0"/>
          </a:p>
          <a:p>
            <a:r>
              <a:rPr lang="en-US" dirty="0" smtClean="0"/>
              <a:t>Zend Server AMI on EC2</a:t>
            </a:r>
          </a:p>
          <a:p>
            <a:endParaRPr lang="en-US" dirty="0" smtClean="0"/>
          </a:p>
          <a:p>
            <a:r>
              <a:rPr lang="en-US" dirty="0" smtClean="0"/>
              <a:t>Zend Server Code Tracing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79500"/>
          </a:xfrm>
        </p:spPr>
        <p:txBody>
          <a:bodyPr/>
          <a:lstStyle/>
          <a:p>
            <a:r>
              <a:rPr lang="en-US" dirty="0" smtClean="0"/>
              <a:t>Zend Updates</a:t>
            </a:r>
            <a:endParaRPr lang="en-US" sz="2200" dirty="0"/>
          </a:p>
        </p:txBody>
      </p:sp>
      <p:pic>
        <p:nvPicPr>
          <p:cNvPr id="29" name="Picture 28" descr="operating-system-scree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412776"/>
            <a:ext cx="3131840" cy="271217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365104"/>
            <a:ext cx="3298001" cy="197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8469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Getting back to Performance…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483350"/>
            <a:ext cx="400050" cy="365125"/>
          </a:xfrm>
        </p:spPr>
        <p:txBody>
          <a:bodyPr/>
          <a:lstStyle/>
          <a:p>
            <a:fld id="{397ABE9B-6B6D-43EC-A47D-068143A2F0B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72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PHP’s Performance Evolution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ABE9B-6B6D-43EC-A47D-068143A2F0B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07523"/>
              </p:ext>
            </p:extLst>
          </p:nvPr>
        </p:nvGraphicFramePr>
        <p:xfrm>
          <a:off x="467544" y="1628800"/>
          <a:ext cx="8234362" cy="43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r:id="rId3" imgW="7419600" imgH="3895200" progId="">
                  <p:embed/>
                </p:oleObj>
              </mc:Choice>
              <mc:Fallback>
                <p:oleObj r:id="rId3" imgW="7419600" imgH="38952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628800"/>
                        <a:ext cx="8234362" cy="431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96336" y="6047202"/>
            <a:ext cx="1234633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Lower is better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3241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end-template-2007">
  <a:themeElements>
    <a:clrScheme name="Zend">
      <a:dk1>
        <a:srgbClr val="323C41"/>
      </a:dk1>
      <a:lt1>
        <a:sysClr val="window" lastClr="FFFFFF"/>
      </a:lt1>
      <a:dk2>
        <a:srgbClr val="0071A0"/>
      </a:dk2>
      <a:lt2>
        <a:srgbClr val="B8CCE4"/>
      </a:lt2>
      <a:accent1>
        <a:srgbClr val="4B5A69"/>
      </a:accent1>
      <a:accent2>
        <a:srgbClr val="93A0AA"/>
      </a:accent2>
      <a:accent3>
        <a:srgbClr val="69A523"/>
      </a:accent3>
      <a:accent4>
        <a:srgbClr val="505AA0"/>
      </a:accent4>
      <a:accent5>
        <a:srgbClr val="4BACC6"/>
      </a:accent5>
      <a:accent6>
        <a:srgbClr val="F59B28"/>
      </a:accent6>
      <a:hlink>
        <a:srgbClr val="69A523"/>
      </a:hlink>
      <a:folHlink>
        <a:srgbClr val="69A523"/>
      </a:folHlink>
    </a:clrScheme>
    <a:fontScheme name="1_Default Desig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2D3741"/>
        </a:dk1>
        <a:lt1>
          <a:srgbClr val="FFFFFF"/>
        </a:lt1>
        <a:dk2>
          <a:srgbClr val="0071A0"/>
        </a:dk2>
        <a:lt2>
          <a:srgbClr val="C9D0D5"/>
        </a:lt2>
        <a:accent1>
          <a:srgbClr val="82BE41"/>
        </a:accent1>
        <a:accent2>
          <a:srgbClr val="333399"/>
        </a:accent2>
        <a:accent3>
          <a:srgbClr val="FFFFFF"/>
        </a:accent3>
        <a:accent4>
          <a:srgbClr val="252D36"/>
        </a:accent4>
        <a:accent5>
          <a:srgbClr val="C1DBB0"/>
        </a:accent5>
        <a:accent6>
          <a:srgbClr val="2D2D8A"/>
        </a:accent6>
        <a:hlink>
          <a:srgbClr val="A5D2DC"/>
        </a:hlink>
        <a:folHlink>
          <a:srgbClr val="F59B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2D3741"/>
        </a:dk1>
        <a:lt1>
          <a:srgbClr val="FFFFFF"/>
        </a:lt1>
        <a:dk2>
          <a:srgbClr val="0071A0"/>
        </a:dk2>
        <a:lt2>
          <a:srgbClr val="C9D0D5"/>
        </a:lt2>
        <a:accent1>
          <a:srgbClr val="A5D2E1"/>
        </a:accent1>
        <a:accent2>
          <a:srgbClr val="F5A523"/>
        </a:accent2>
        <a:accent3>
          <a:srgbClr val="FFFFFF"/>
        </a:accent3>
        <a:accent4>
          <a:srgbClr val="252D36"/>
        </a:accent4>
        <a:accent5>
          <a:srgbClr val="CFE5EE"/>
        </a:accent5>
        <a:accent6>
          <a:srgbClr val="DE951F"/>
        </a:accent6>
        <a:hlink>
          <a:srgbClr val="69A523"/>
        </a:hlink>
        <a:folHlink>
          <a:srgbClr val="8BC3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2D3741"/>
        </a:dk1>
        <a:lt1>
          <a:srgbClr val="FFFFFF"/>
        </a:lt1>
        <a:dk2>
          <a:srgbClr val="0071A0"/>
        </a:dk2>
        <a:lt2>
          <a:srgbClr val="B4C8D7"/>
        </a:lt2>
        <a:accent1>
          <a:srgbClr val="A5D2E1"/>
        </a:accent1>
        <a:accent2>
          <a:srgbClr val="F5A523"/>
        </a:accent2>
        <a:accent3>
          <a:srgbClr val="FFFFFF"/>
        </a:accent3>
        <a:accent4>
          <a:srgbClr val="252D36"/>
        </a:accent4>
        <a:accent5>
          <a:srgbClr val="CFE5EE"/>
        </a:accent5>
        <a:accent6>
          <a:srgbClr val="DE951F"/>
        </a:accent6>
        <a:hlink>
          <a:srgbClr val="69A523"/>
        </a:hlink>
        <a:folHlink>
          <a:srgbClr val="8BC3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2D3741"/>
        </a:dk1>
        <a:lt1>
          <a:srgbClr val="FFFFFF"/>
        </a:lt1>
        <a:dk2>
          <a:srgbClr val="0071A0"/>
        </a:dk2>
        <a:lt2>
          <a:srgbClr val="B4C8D6"/>
        </a:lt2>
        <a:accent1>
          <a:srgbClr val="A5D2E1"/>
        </a:accent1>
        <a:accent2>
          <a:srgbClr val="F5A523"/>
        </a:accent2>
        <a:accent3>
          <a:srgbClr val="FFFFFF"/>
        </a:accent3>
        <a:accent4>
          <a:srgbClr val="252D36"/>
        </a:accent4>
        <a:accent5>
          <a:srgbClr val="CFE5EE"/>
        </a:accent5>
        <a:accent6>
          <a:srgbClr val="DE951F"/>
        </a:accent6>
        <a:hlink>
          <a:srgbClr val="69A523"/>
        </a:hlink>
        <a:folHlink>
          <a:srgbClr val="8BC3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zend-template-white">
  <a:themeElements>
    <a:clrScheme name="zend-template-white 16">
      <a:dk1>
        <a:srgbClr val="2D3741"/>
      </a:dk1>
      <a:lt1>
        <a:srgbClr val="FFFFFF"/>
      </a:lt1>
      <a:dk2>
        <a:srgbClr val="0071A0"/>
      </a:dk2>
      <a:lt2>
        <a:srgbClr val="B4C8D6"/>
      </a:lt2>
      <a:accent1>
        <a:srgbClr val="A5D2E1"/>
      </a:accent1>
      <a:accent2>
        <a:srgbClr val="F5A523"/>
      </a:accent2>
      <a:accent3>
        <a:srgbClr val="FFFFFF"/>
      </a:accent3>
      <a:accent4>
        <a:srgbClr val="252D36"/>
      </a:accent4>
      <a:accent5>
        <a:srgbClr val="CFE5EE"/>
      </a:accent5>
      <a:accent6>
        <a:srgbClr val="DE951F"/>
      </a:accent6>
      <a:hlink>
        <a:srgbClr val="69A523"/>
      </a:hlink>
      <a:folHlink>
        <a:srgbClr val="8BC365"/>
      </a:folHlink>
    </a:clrScheme>
    <a:fontScheme name="zend-template-white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 rtl="0">
          <a:defRPr dirty="0" smtClean="0"/>
        </a:defPPr>
      </a:lstStyle>
    </a:txDef>
  </a:objectDefaults>
  <a:extraClrSchemeLst>
    <a:extraClrScheme>
      <a:clrScheme name="zend-template-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nd-template-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nd-template-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nd-template-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nd-template-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nd-template-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nd-template-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nd-template-white 13">
        <a:dk1>
          <a:srgbClr val="2D3741"/>
        </a:dk1>
        <a:lt1>
          <a:srgbClr val="FFFFFF"/>
        </a:lt1>
        <a:dk2>
          <a:srgbClr val="0071A0"/>
        </a:dk2>
        <a:lt2>
          <a:srgbClr val="C9D0D5"/>
        </a:lt2>
        <a:accent1>
          <a:srgbClr val="82BE41"/>
        </a:accent1>
        <a:accent2>
          <a:srgbClr val="333399"/>
        </a:accent2>
        <a:accent3>
          <a:srgbClr val="FFFFFF"/>
        </a:accent3>
        <a:accent4>
          <a:srgbClr val="252D36"/>
        </a:accent4>
        <a:accent5>
          <a:srgbClr val="C1DBB0"/>
        </a:accent5>
        <a:accent6>
          <a:srgbClr val="2D2D8A"/>
        </a:accent6>
        <a:hlink>
          <a:srgbClr val="A5D2DC"/>
        </a:hlink>
        <a:folHlink>
          <a:srgbClr val="F59B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14">
        <a:dk1>
          <a:srgbClr val="2D3741"/>
        </a:dk1>
        <a:lt1>
          <a:srgbClr val="FFFFFF"/>
        </a:lt1>
        <a:dk2>
          <a:srgbClr val="0071A0"/>
        </a:dk2>
        <a:lt2>
          <a:srgbClr val="C9D0D5"/>
        </a:lt2>
        <a:accent1>
          <a:srgbClr val="A5D2E1"/>
        </a:accent1>
        <a:accent2>
          <a:srgbClr val="F5A523"/>
        </a:accent2>
        <a:accent3>
          <a:srgbClr val="FFFFFF"/>
        </a:accent3>
        <a:accent4>
          <a:srgbClr val="252D36"/>
        </a:accent4>
        <a:accent5>
          <a:srgbClr val="CFE5EE"/>
        </a:accent5>
        <a:accent6>
          <a:srgbClr val="DE951F"/>
        </a:accent6>
        <a:hlink>
          <a:srgbClr val="69A523"/>
        </a:hlink>
        <a:folHlink>
          <a:srgbClr val="8BC3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15">
        <a:dk1>
          <a:srgbClr val="2D3741"/>
        </a:dk1>
        <a:lt1>
          <a:srgbClr val="FFFFFF"/>
        </a:lt1>
        <a:dk2>
          <a:srgbClr val="0071A0"/>
        </a:dk2>
        <a:lt2>
          <a:srgbClr val="B4C8D7"/>
        </a:lt2>
        <a:accent1>
          <a:srgbClr val="A5D2E1"/>
        </a:accent1>
        <a:accent2>
          <a:srgbClr val="F5A523"/>
        </a:accent2>
        <a:accent3>
          <a:srgbClr val="FFFFFF"/>
        </a:accent3>
        <a:accent4>
          <a:srgbClr val="252D36"/>
        </a:accent4>
        <a:accent5>
          <a:srgbClr val="CFE5EE"/>
        </a:accent5>
        <a:accent6>
          <a:srgbClr val="DE951F"/>
        </a:accent6>
        <a:hlink>
          <a:srgbClr val="69A523"/>
        </a:hlink>
        <a:folHlink>
          <a:srgbClr val="8BC3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16">
        <a:dk1>
          <a:srgbClr val="2D3741"/>
        </a:dk1>
        <a:lt1>
          <a:srgbClr val="FFFFFF"/>
        </a:lt1>
        <a:dk2>
          <a:srgbClr val="0071A0"/>
        </a:dk2>
        <a:lt2>
          <a:srgbClr val="B4C8D6"/>
        </a:lt2>
        <a:accent1>
          <a:srgbClr val="A5D2E1"/>
        </a:accent1>
        <a:accent2>
          <a:srgbClr val="F5A523"/>
        </a:accent2>
        <a:accent3>
          <a:srgbClr val="FFFFFF"/>
        </a:accent3>
        <a:accent4>
          <a:srgbClr val="252D36"/>
        </a:accent4>
        <a:accent5>
          <a:srgbClr val="CFE5EE"/>
        </a:accent5>
        <a:accent6>
          <a:srgbClr val="DE951F"/>
        </a:accent6>
        <a:hlink>
          <a:srgbClr val="69A523"/>
        </a:hlink>
        <a:folHlink>
          <a:srgbClr val="8BC3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zend-template-white">
  <a:themeElements>
    <a:clrScheme name="zend-template-white 16">
      <a:dk1>
        <a:srgbClr val="2D3741"/>
      </a:dk1>
      <a:lt1>
        <a:srgbClr val="FFFFFF"/>
      </a:lt1>
      <a:dk2>
        <a:srgbClr val="0071A0"/>
      </a:dk2>
      <a:lt2>
        <a:srgbClr val="B4C8D6"/>
      </a:lt2>
      <a:accent1>
        <a:srgbClr val="A5D2E1"/>
      </a:accent1>
      <a:accent2>
        <a:srgbClr val="F5A523"/>
      </a:accent2>
      <a:accent3>
        <a:srgbClr val="FFFFFF"/>
      </a:accent3>
      <a:accent4>
        <a:srgbClr val="252D36"/>
      </a:accent4>
      <a:accent5>
        <a:srgbClr val="CFE5EE"/>
      </a:accent5>
      <a:accent6>
        <a:srgbClr val="DE951F"/>
      </a:accent6>
      <a:hlink>
        <a:srgbClr val="69A523"/>
      </a:hlink>
      <a:folHlink>
        <a:srgbClr val="8BC365"/>
      </a:folHlink>
    </a:clrScheme>
    <a:fontScheme name="zend-template-white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 rtl="0">
          <a:defRPr dirty="0" smtClean="0"/>
        </a:defPPr>
      </a:lstStyle>
    </a:txDef>
  </a:objectDefaults>
  <a:extraClrSchemeLst>
    <a:extraClrScheme>
      <a:clrScheme name="zend-template-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nd-template-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nd-template-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nd-template-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nd-template-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nd-template-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nd-template-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nd-template-white 13">
        <a:dk1>
          <a:srgbClr val="2D3741"/>
        </a:dk1>
        <a:lt1>
          <a:srgbClr val="FFFFFF"/>
        </a:lt1>
        <a:dk2>
          <a:srgbClr val="0071A0"/>
        </a:dk2>
        <a:lt2>
          <a:srgbClr val="C9D0D5"/>
        </a:lt2>
        <a:accent1>
          <a:srgbClr val="82BE41"/>
        </a:accent1>
        <a:accent2>
          <a:srgbClr val="333399"/>
        </a:accent2>
        <a:accent3>
          <a:srgbClr val="FFFFFF"/>
        </a:accent3>
        <a:accent4>
          <a:srgbClr val="252D36"/>
        </a:accent4>
        <a:accent5>
          <a:srgbClr val="C1DBB0"/>
        </a:accent5>
        <a:accent6>
          <a:srgbClr val="2D2D8A"/>
        </a:accent6>
        <a:hlink>
          <a:srgbClr val="A5D2DC"/>
        </a:hlink>
        <a:folHlink>
          <a:srgbClr val="F59B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14">
        <a:dk1>
          <a:srgbClr val="2D3741"/>
        </a:dk1>
        <a:lt1>
          <a:srgbClr val="FFFFFF"/>
        </a:lt1>
        <a:dk2>
          <a:srgbClr val="0071A0"/>
        </a:dk2>
        <a:lt2>
          <a:srgbClr val="C9D0D5"/>
        </a:lt2>
        <a:accent1>
          <a:srgbClr val="A5D2E1"/>
        </a:accent1>
        <a:accent2>
          <a:srgbClr val="F5A523"/>
        </a:accent2>
        <a:accent3>
          <a:srgbClr val="FFFFFF"/>
        </a:accent3>
        <a:accent4>
          <a:srgbClr val="252D36"/>
        </a:accent4>
        <a:accent5>
          <a:srgbClr val="CFE5EE"/>
        </a:accent5>
        <a:accent6>
          <a:srgbClr val="DE951F"/>
        </a:accent6>
        <a:hlink>
          <a:srgbClr val="69A523"/>
        </a:hlink>
        <a:folHlink>
          <a:srgbClr val="8BC3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15">
        <a:dk1>
          <a:srgbClr val="2D3741"/>
        </a:dk1>
        <a:lt1>
          <a:srgbClr val="FFFFFF"/>
        </a:lt1>
        <a:dk2>
          <a:srgbClr val="0071A0"/>
        </a:dk2>
        <a:lt2>
          <a:srgbClr val="B4C8D7"/>
        </a:lt2>
        <a:accent1>
          <a:srgbClr val="A5D2E1"/>
        </a:accent1>
        <a:accent2>
          <a:srgbClr val="F5A523"/>
        </a:accent2>
        <a:accent3>
          <a:srgbClr val="FFFFFF"/>
        </a:accent3>
        <a:accent4>
          <a:srgbClr val="252D36"/>
        </a:accent4>
        <a:accent5>
          <a:srgbClr val="CFE5EE"/>
        </a:accent5>
        <a:accent6>
          <a:srgbClr val="DE951F"/>
        </a:accent6>
        <a:hlink>
          <a:srgbClr val="69A523"/>
        </a:hlink>
        <a:folHlink>
          <a:srgbClr val="8BC3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16">
        <a:dk1>
          <a:srgbClr val="2D3741"/>
        </a:dk1>
        <a:lt1>
          <a:srgbClr val="FFFFFF"/>
        </a:lt1>
        <a:dk2>
          <a:srgbClr val="0071A0"/>
        </a:dk2>
        <a:lt2>
          <a:srgbClr val="B4C8D6"/>
        </a:lt2>
        <a:accent1>
          <a:srgbClr val="A5D2E1"/>
        </a:accent1>
        <a:accent2>
          <a:srgbClr val="F5A523"/>
        </a:accent2>
        <a:accent3>
          <a:srgbClr val="FFFFFF"/>
        </a:accent3>
        <a:accent4>
          <a:srgbClr val="252D36"/>
        </a:accent4>
        <a:accent5>
          <a:srgbClr val="CFE5EE"/>
        </a:accent5>
        <a:accent6>
          <a:srgbClr val="DE951F"/>
        </a:accent6>
        <a:hlink>
          <a:srgbClr val="69A523"/>
        </a:hlink>
        <a:folHlink>
          <a:srgbClr val="8BC3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zend-template-white">
  <a:themeElements>
    <a:clrScheme name="zend-template-white 16">
      <a:dk1>
        <a:srgbClr val="2D3741"/>
      </a:dk1>
      <a:lt1>
        <a:srgbClr val="FFFFFF"/>
      </a:lt1>
      <a:dk2>
        <a:srgbClr val="0071A0"/>
      </a:dk2>
      <a:lt2>
        <a:srgbClr val="B4C8D6"/>
      </a:lt2>
      <a:accent1>
        <a:srgbClr val="A5D2E1"/>
      </a:accent1>
      <a:accent2>
        <a:srgbClr val="F5A523"/>
      </a:accent2>
      <a:accent3>
        <a:srgbClr val="FFFFFF"/>
      </a:accent3>
      <a:accent4>
        <a:srgbClr val="252D36"/>
      </a:accent4>
      <a:accent5>
        <a:srgbClr val="CFE5EE"/>
      </a:accent5>
      <a:accent6>
        <a:srgbClr val="DE951F"/>
      </a:accent6>
      <a:hlink>
        <a:srgbClr val="69A523"/>
      </a:hlink>
      <a:folHlink>
        <a:srgbClr val="8BC365"/>
      </a:folHlink>
    </a:clrScheme>
    <a:fontScheme name="zend-template-white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 rtl="0">
          <a:defRPr dirty="0" smtClean="0"/>
        </a:defPPr>
      </a:lstStyle>
    </a:txDef>
  </a:objectDefaults>
  <a:extraClrSchemeLst>
    <a:extraClrScheme>
      <a:clrScheme name="zend-template-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nd-template-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nd-template-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nd-template-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nd-template-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nd-template-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nd-template-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nd-template-white 13">
        <a:dk1>
          <a:srgbClr val="2D3741"/>
        </a:dk1>
        <a:lt1>
          <a:srgbClr val="FFFFFF"/>
        </a:lt1>
        <a:dk2>
          <a:srgbClr val="0071A0"/>
        </a:dk2>
        <a:lt2>
          <a:srgbClr val="C9D0D5"/>
        </a:lt2>
        <a:accent1>
          <a:srgbClr val="82BE41"/>
        </a:accent1>
        <a:accent2>
          <a:srgbClr val="333399"/>
        </a:accent2>
        <a:accent3>
          <a:srgbClr val="FFFFFF"/>
        </a:accent3>
        <a:accent4>
          <a:srgbClr val="252D36"/>
        </a:accent4>
        <a:accent5>
          <a:srgbClr val="C1DBB0"/>
        </a:accent5>
        <a:accent6>
          <a:srgbClr val="2D2D8A"/>
        </a:accent6>
        <a:hlink>
          <a:srgbClr val="A5D2DC"/>
        </a:hlink>
        <a:folHlink>
          <a:srgbClr val="F59B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14">
        <a:dk1>
          <a:srgbClr val="2D3741"/>
        </a:dk1>
        <a:lt1>
          <a:srgbClr val="FFFFFF"/>
        </a:lt1>
        <a:dk2>
          <a:srgbClr val="0071A0"/>
        </a:dk2>
        <a:lt2>
          <a:srgbClr val="C9D0D5"/>
        </a:lt2>
        <a:accent1>
          <a:srgbClr val="A5D2E1"/>
        </a:accent1>
        <a:accent2>
          <a:srgbClr val="F5A523"/>
        </a:accent2>
        <a:accent3>
          <a:srgbClr val="FFFFFF"/>
        </a:accent3>
        <a:accent4>
          <a:srgbClr val="252D36"/>
        </a:accent4>
        <a:accent5>
          <a:srgbClr val="CFE5EE"/>
        </a:accent5>
        <a:accent6>
          <a:srgbClr val="DE951F"/>
        </a:accent6>
        <a:hlink>
          <a:srgbClr val="69A523"/>
        </a:hlink>
        <a:folHlink>
          <a:srgbClr val="8BC3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15">
        <a:dk1>
          <a:srgbClr val="2D3741"/>
        </a:dk1>
        <a:lt1>
          <a:srgbClr val="FFFFFF"/>
        </a:lt1>
        <a:dk2>
          <a:srgbClr val="0071A0"/>
        </a:dk2>
        <a:lt2>
          <a:srgbClr val="B4C8D7"/>
        </a:lt2>
        <a:accent1>
          <a:srgbClr val="A5D2E1"/>
        </a:accent1>
        <a:accent2>
          <a:srgbClr val="F5A523"/>
        </a:accent2>
        <a:accent3>
          <a:srgbClr val="FFFFFF"/>
        </a:accent3>
        <a:accent4>
          <a:srgbClr val="252D36"/>
        </a:accent4>
        <a:accent5>
          <a:srgbClr val="CFE5EE"/>
        </a:accent5>
        <a:accent6>
          <a:srgbClr val="DE951F"/>
        </a:accent6>
        <a:hlink>
          <a:srgbClr val="69A523"/>
        </a:hlink>
        <a:folHlink>
          <a:srgbClr val="8BC3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16">
        <a:dk1>
          <a:srgbClr val="2D3741"/>
        </a:dk1>
        <a:lt1>
          <a:srgbClr val="FFFFFF"/>
        </a:lt1>
        <a:dk2>
          <a:srgbClr val="0071A0"/>
        </a:dk2>
        <a:lt2>
          <a:srgbClr val="B4C8D6"/>
        </a:lt2>
        <a:accent1>
          <a:srgbClr val="A5D2E1"/>
        </a:accent1>
        <a:accent2>
          <a:srgbClr val="F5A523"/>
        </a:accent2>
        <a:accent3>
          <a:srgbClr val="FFFFFF"/>
        </a:accent3>
        <a:accent4>
          <a:srgbClr val="252D36"/>
        </a:accent4>
        <a:accent5>
          <a:srgbClr val="CFE5EE"/>
        </a:accent5>
        <a:accent6>
          <a:srgbClr val="DE951F"/>
        </a:accent6>
        <a:hlink>
          <a:srgbClr val="69A523"/>
        </a:hlink>
        <a:folHlink>
          <a:srgbClr val="8BC3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zend-template-white">
  <a:themeElements>
    <a:clrScheme name="zend-template-white 16">
      <a:dk1>
        <a:srgbClr val="2D3741"/>
      </a:dk1>
      <a:lt1>
        <a:srgbClr val="FFFFFF"/>
      </a:lt1>
      <a:dk2>
        <a:srgbClr val="0071A0"/>
      </a:dk2>
      <a:lt2>
        <a:srgbClr val="B4C8D6"/>
      </a:lt2>
      <a:accent1>
        <a:srgbClr val="A5D2E1"/>
      </a:accent1>
      <a:accent2>
        <a:srgbClr val="F5A523"/>
      </a:accent2>
      <a:accent3>
        <a:srgbClr val="FFFFFF"/>
      </a:accent3>
      <a:accent4>
        <a:srgbClr val="252D36"/>
      </a:accent4>
      <a:accent5>
        <a:srgbClr val="CFE5EE"/>
      </a:accent5>
      <a:accent6>
        <a:srgbClr val="DE951F"/>
      </a:accent6>
      <a:hlink>
        <a:srgbClr val="69A523"/>
      </a:hlink>
      <a:folHlink>
        <a:srgbClr val="8BC365"/>
      </a:folHlink>
    </a:clrScheme>
    <a:fontScheme name="zend-template-white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 rtl="0">
          <a:defRPr dirty="0" smtClean="0"/>
        </a:defPPr>
      </a:lstStyle>
    </a:txDef>
  </a:objectDefaults>
  <a:extraClrSchemeLst>
    <a:extraClrScheme>
      <a:clrScheme name="zend-template-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nd-template-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nd-template-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nd-template-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nd-template-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nd-template-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nd-template-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nd-template-white 13">
        <a:dk1>
          <a:srgbClr val="2D3741"/>
        </a:dk1>
        <a:lt1>
          <a:srgbClr val="FFFFFF"/>
        </a:lt1>
        <a:dk2>
          <a:srgbClr val="0071A0"/>
        </a:dk2>
        <a:lt2>
          <a:srgbClr val="C9D0D5"/>
        </a:lt2>
        <a:accent1>
          <a:srgbClr val="82BE41"/>
        </a:accent1>
        <a:accent2>
          <a:srgbClr val="333399"/>
        </a:accent2>
        <a:accent3>
          <a:srgbClr val="FFFFFF"/>
        </a:accent3>
        <a:accent4>
          <a:srgbClr val="252D36"/>
        </a:accent4>
        <a:accent5>
          <a:srgbClr val="C1DBB0"/>
        </a:accent5>
        <a:accent6>
          <a:srgbClr val="2D2D8A"/>
        </a:accent6>
        <a:hlink>
          <a:srgbClr val="A5D2DC"/>
        </a:hlink>
        <a:folHlink>
          <a:srgbClr val="F59B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14">
        <a:dk1>
          <a:srgbClr val="2D3741"/>
        </a:dk1>
        <a:lt1>
          <a:srgbClr val="FFFFFF"/>
        </a:lt1>
        <a:dk2>
          <a:srgbClr val="0071A0"/>
        </a:dk2>
        <a:lt2>
          <a:srgbClr val="C9D0D5"/>
        </a:lt2>
        <a:accent1>
          <a:srgbClr val="A5D2E1"/>
        </a:accent1>
        <a:accent2>
          <a:srgbClr val="F5A523"/>
        </a:accent2>
        <a:accent3>
          <a:srgbClr val="FFFFFF"/>
        </a:accent3>
        <a:accent4>
          <a:srgbClr val="252D36"/>
        </a:accent4>
        <a:accent5>
          <a:srgbClr val="CFE5EE"/>
        </a:accent5>
        <a:accent6>
          <a:srgbClr val="DE951F"/>
        </a:accent6>
        <a:hlink>
          <a:srgbClr val="69A523"/>
        </a:hlink>
        <a:folHlink>
          <a:srgbClr val="8BC3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15">
        <a:dk1>
          <a:srgbClr val="2D3741"/>
        </a:dk1>
        <a:lt1>
          <a:srgbClr val="FFFFFF"/>
        </a:lt1>
        <a:dk2>
          <a:srgbClr val="0071A0"/>
        </a:dk2>
        <a:lt2>
          <a:srgbClr val="B4C8D7"/>
        </a:lt2>
        <a:accent1>
          <a:srgbClr val="A5D2E1"/>
        </a:accent1>
        <a:accent2>
          <a:srgbClr val="F5A523"/>
        </a:accent2>
        <a:accent3>
          <a:srgbClr val="FFFFFF"/>
        </a:accent3>
        <a:accent4>
          <a:srgbClr val="252D36"/>
        </a:accent4>
        <a:accent5>
          <a:srgbClr val="CFE5EE"/>
        </a:accent5>
        <a:accent6>
          <a:srgbClr val="DE951F"/>
        </a:accent6>
        <a:hlink>
          <a:srgbClr val="69A523"/>
        </a:hlink>
        <a:folHlink>
          <a:srgbClr val="8BC3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16">
        <a:dk1>
          <a:srgbClr val="2D3741"/>
        </a:dk1>
        <a:lt1>
          <a:srgbClr val="FFFFFF"/>
        </a:lt1>
        <a:dk2>
          <a:srgbClr val="0071A0"/>
        </a:dk2>
        <a:lt2>
          <a:srgbClr val="B4C8D6"/>
        </a:lt2>
        <a:accent1>
          <a:srgbClr val="A5D2E1"/>
        </a:accent1>
        <a:accent2>
          <a:srgbClr val="F5A523"/>
        </a:accent2>
        <a:accent3>
          <a:srgbClr val="FFFFFF"/>
        </a:accent3>
        <a:accent4>
          <a:srgbClr val="252D36"/>
        </a:accent4>
        <a:accent5>
          <a:srgbClr val="CFE5EE"/>
        </a:accent5>
        <a:accent6>
          <a:srgbClr val="DE951F"/>
        </a:accent6>
        <a:hlink>
          <a:srgbClr val="69A523"/>
        </a:hlink>
        <a:folHlink>
          <a:srgbClr val="8BC3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zend-template-white">
  <a:themeElements>
    <a:clrScheme name="zend-template-white 16">
      <a:dk1>
        <a:srgbClr val="2D3741"/>
      </a:dk1>
      <a:lt1>
        <a:srgbClr val="FFFFFF"/>
      </a:lt1>
      <a:dk2>
        <a:srgbClr val="0071A0"/>
      </a:dk2>
      <a:lt2>
        <a:srgbClr val="B4C8D6"/>
      </a:lt2>
      <a:accent1>
        <a:srgbClr val="A5D2E1"/>
      </a:accent1>
      <a:accent2>
        <a:srgbClr val="F5A523"/>
      </a:accent2>
      <a:accent3>
        <a:srgbClr val="FFFFFF"/>
      </a:accent3>
      <a:accent4>
        <a:srgbClr val="252D36"/>
      </a:accent4>
      <a:accent5>
        <a:srgbClr val="CFE5EE"/>
      </a:accent5>
      <a:accent6>
        <a:srgbClr val="DE951F"/>
      </a:accent6>
      <a:hlink>
        <a:srgbClr val="69A523"/>
      </a:hlink>
      <a:folHlink>
        <a:srgbClr val="8BC365"/>
      </a:folHlink>
    </a:clrScheme>
    <a:fontScheme name="zend-template-white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 rtl="0">
          <a:defRPr dirty="0" smtClean="0"/>
        </a:defPPr>
      </a:lstStyle>
    </a:txDef>
  </a:objectDefaults>
  <a:extraClrSchemeLst>
    <a:extraClrScheme>
      <a:clrScheme name="zend-template-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nd-template-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nd-template-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nd-template-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nd-template-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nd-template-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nd-template-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nd-template-white 13">
        <a:dk1>
          <a:srgbClr val="2D3741"/>
        </a:dk1>
        <a:lt1>
          <a:srgbClr val="FFFFFF"/>
        </a:lt1>
        <a:dk2>
          <a:srgbClr val="0071A0"/>
        </a:dk2>
        <a:lt2>
          <a:srgbClr val="C9D0D5"/>
        </a:lt2>
        <a:accent1>
          <a:srgbClr val="82BE41"/>
        </a:accent1>
        <a:accent2>
          <a:srgbClr val="333399"/>
        </a:accent2>
        <a:accent3>
          <a:srgbClr val="FFFFFF"/>
        </a:accent3>
        <a:accent4>
          <a:srgbClr val="252D36"/>
        </a:accent4>
        <a:accent5>
          <a:srgbClr val="C1DBB0"/>
        </a:accent5>
        <a:accent6>
          <a:srgbClr val="2D2D8A"/>
        </a:accent6>
        <a:hlink>
          <a:srgbClr val="A5D2DC"/>
        </a:hlink>
        <a:folHlink>
          <a:srgbClr val="F59B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14">
        <a:dk1>
          <a:srgbClr val="2D3741"/>
        </a:dk1>
        <a:lt1>
          <a:srgbClr val="FFFFFF"/>
        </a:lt1>
        <a:dk2>
          <a:srgbClr val="0071A0"/>
        </a:dk2>
        <a:lt2>
          <a:srgbClr val="C9D0D5"/>
        </a:lt2>
        <a:accent1>
          <a:srgbClr val="A5D2E1"/>
        </a:accent1>
        <a:accent2>
          <a:srgbClr val="F5A523"/>
        </a:accent2>
        <a:accent3>
          <a:srgbClr val="FFFFFF"/>
        </a:accent3>
        <a:accent4>
          <a:srgbClr val="252D36"/>
        </a:accent4>
        <a:accent5>
          <a:srgbClr val="CFE5EE"/>
        </a:accent5>
        <a:accent6>
          <a:srgbClr val="DE951F"/>
        </a:accent6>
        <a:hlink>
          <a:srgbClr val="69A523"/>
        </a:hlink>
        <a:folHlink>
          <a:srgbClr val="8BC3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15">
        <a:dk1>
          <a:srgbClr val="2D3741"/>
        </a:dk1>
        <a:lt1>
          <a:srgbClr val="FFFFFF"/>
        </a:lt1>
        <a:dk2>
          <a:srgbClr val="0071A0"/>
        </a:dk2>
        <a:lt2>
          <a:srgbClr val="B4C8D7"/>
        </a:lt2>
        <a:accent1>
          <a:srgbClr val="A5D2E1"/>
        </a:accent1>
        <a:accent2>
          <a:srgbClr val="F5A523"/>
        </a:accent2>
        <a:accent3>
          <a:srgbClr val="FFFFFF"/>
        </a:accent3>
        <a:accent4>
          <a:srgbClr val="252D36"/>
        </a:accent4>
        <a:accent5>
          <a:srgbClr val="CFE5EE"/>
        </a:accent5>
        <a:accent6>
          <a:srgbClr val="DE951F"/>
        </a:accent6>
        <a:hlink>
          <a:srgbClr val="69A523"/>
        </a:hlink>
        <a:folHlink>
          <a:srgbClr val="8BC3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16">
        <a:dk1>
          <a:srgbClr val="2D3741"/>
        </a:dk1>
        <a:lt1>
          <a:srgbClr val="FFFFFF"/>
        </a:lt1>
        <a:dk2>
          <a:srgbClr val="0071A0"/>
        </a:dk2>
        <a:lt2>
          <a:srgbClr val="B4C8D6"/>
        </a:lt2>
        <a:accent1>
          <a:srgbClr val="A5D2E1"/>
        </a:accent1>
        <a:accent2>
          <a:srgbClr val="F5A523"/>
        </a:accent2>
        <a:accent3>
          <a:srgbClr val="FFFFFF"/>
        </a:accent3>
        <a:accent4>
          <a:srgbClr val="252D36"/>
        </a:accent4>
        <a:accent5>
          <a:srgbClr val="CFE5EE"/>
        </a:accent5>
        <a:accent6>
          <a:srgbClr val="DE951F"/>
        </a:accent6>
        <a:hlink>
          <a:srgbClr val="69A523"/>
        </a:hlink>
        <a:folHlink>
          <a:srgbClr val="8BC3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zend-template-white">
  <a:themeElements>
    <a:clrScheme name="zend-template-white 16">
      <a:dk1>
        <a:srgbClr val="2D3741"/>
      </a:dk1>
      <a:lt1>
        <a:srgbClr val="FFFFFF"/>
      </a:lt1>
      <a:dk2>
        <a:srgbClr val="0071A0"/>
      </a:dk2>
      <a:lt2>
        <a:srgbClr val="B4C8D6"/>
      </a:lt2>
      <a:accent1>
        <a:srgbClr val="A5D2E1"/>
      </a:accent1>
      <a:accent2>
        <a:srgbClr val="F5A523"/>
      </a:accent2>
      <a:accent3>
        <a:srgbClr val="FFFFFF"/>
      </a:accent3>
      <a:accent4>
        <a:srgbClr val="252D36"/>
      </a:accent4>
      <a:accent5>
        <a:srgbClr val="CFE5EE"/>
      </a:accent5>
      <a:accent6>
        <a:srgbClr val="DE951F"/>
      </a:accent6>
      <a:hlink>
        <a:srgbClr val="69A523"/>
      </a:hlink>
      <a:folHlink>
        <a:srgbClr val="8BC365"/>
      </a:folHlink>
    </a:clrScheme>
    <a:fontScheme name="zend-template-white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 rtl="0">
          <a:defRPr dirty="0" smtClean="0"/>
        </a:defPPr>
      </a:lstStyle>
    </a:txDef>
  </a:objectDefaults>
  <a:extraClrSchemeLst>
    <a:extraClrScheme>
      <a:clrScheme name="zend-template-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nd-template-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nd-template-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nd-template-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nd-template-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nd-template-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nd-template-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nd-template-white 13">
        <a:dk1>
          <a:srgbClr val="2D3741"/>
        </a:dk1>
        <a:lt1>
          <a:srgbClr val="FFFFFF"/>
        </a:lt1>
        <a:dk2>
          <a:srgbClr val="0071A0"/>
        </a:dk2>
        <a:lt2>
          <a:srgbClr val="C9D0D5"/>
        </a:lt2>
        <a:accent1>
          <a:srgbClr val="82BE41"/>
        </a:accent1>
        <a:accent2>
          <a:srgbClr val="333399"/>
        </a:accent2>
        <a:accent3>
          <a:srgbClr val="FFFFFF"/>
        </a:accent3>
        <a:accent4>
          <a:srgbClr val="252D36"/>
        </a:accent4>
        <a:accent5>
          <a:srgbClr val="C1DBB0"/>
        </a:accent5>
        <a:accent6>
          <a:srgbClr val="2D2D8A"/>
        </a:accent6>
        <a:hlink>
          <a:srgbClr val="A5D2DC"/>
        </a:hlink>
        <a:folHlink>
          <a:srgbClr val="F59B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14">
        <a:dk1>
          <a:srgbClr val="2D3741"/>
        </a:dk1>
        <a:lt1>
          <a:srgbClr val="FFFFFF"/>
        </a:lt1>
        <a:dk2>
          <a:srgbClr val="0071A0"/>
        </a:dk2>
        <a:lt2>
          <a:srgbClr val="C9D0D5"/>
        </a:lt2>
        <a:accent1>
          <a:srgbClr val="A5D2E1"/>
        </a:accent1>
        <a:accent2>
          <a:srgbClr val="F5A523"/>
        </a:accent2>
        <a:accent3>
          <a:srgbClr val="FFFFFF"/>
        </a:accent3>
        <a:accent4>
          <a:srgbClr val="252D36"/>
        </a:accent4>
        <a:accent5>
          <a:srgbClr val="CFE5EE"/>
        </a:accent5>
        <a:accent6>
          <a:srgbClr val="DE951F"/>
        </a:accent6>
        <a:hlink>
          <a:srgbClr val="69A523"/>
        </a:hlink>
        <a:folHlink>
          <a:srgbClr val="8BC3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15">
        <a:dk1>
          <a:srgbClr val="2D3741"/>
        </a:dk1>
        <a:lt1>
          <a:srgbClr val="FFFFFF"/>
        </a:lt1>
        <a:dk2>
          <a:srgbClr val="0071A0"/>
        </a:dk2>
        <a:lt2>
          <a:srgbClr val="B4C8D7"/>
        </a:lt2>
        <a:accent1>
          <a:srgbClr val="A5D2E1"/>
        </a:accent1>
        <a:accent2>
          <a:srgbClr val="F5A523"/>
        </a:accent2>
        <a:accent3>
          <a:srgbClr val="FFFFFF"/>
        </a:accent3>
        <a:accent4>
          <a:srgbClr val="252D36"/>
        </a:accent4>
        <a:accent5>
          <a:srgbClr val="CFE5EE"/>
        </a:accent5>
        <a:accent6>
          <a:srgbClr val="DE951F"/>
        </a:accent6>
        <a:hlink>
          <a:srgbClr val="69A523"/>
        </a:hlink>
        <a:folHlink>
          <a:srgbClr val="8BC3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-template-white 16">
        <a:dk1>
          <a:srgbClr val="2D3741"/>
        </a:dk1>
        <a:lt1>
          <a:srgbClr val="FFFFFF"/>
        </a:lt1>
        <a:dk2>
          <a:srgbClr val="0071A0"/>
        </a:dk2>
        <a:lt2>
          <a:srgbClr val="B4C8D6"/>
        </a:lt2>
        <a:accent1>
          <a:srgbClr val="A5D2E1"/>
        </a:accent1>
        <a:accent2>
          <a:srgbClr val="F5A523"/>
        </a:accent2>
        <a:accent3>
          <a:srgbClr val="FFFFFF"/>
        </a:accent3>
        <a:accent4>
          <a:srgbClr val="252D36"/>
        </a:accent4>
        <a:accent5>
          <a:srgbClr val="CFE5EE"/>
        </a:accent5>
        <a:accent6>
          <a:srgbClr val="DE951F"/>
        </a:accent6>
        <a:hlink>
          <a:srgbClr val="69A523"/>
        </a:hlink>
        <a:folHlink>
          <a:srgbClr val="8BC3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zend_ppt_template_office2007_v2">
  <a:themeElements>
    <a:clrScheme name="Zend_template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Zend_template">
      <a:majorFont>
        <a:latin typeface="Arial"/>
        <a:ea typeface="Arial Unicode MS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end_template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_template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_template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_ppt_template_office2007_v2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_ppt_template_office2007_v2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_ppt_template_office2007_v2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end_ppt_template_office2007_v2 4">
        <a:dk1>
          <a:srgbClr val="4B5A69"/>
        </a:dk1>
        <a:lt1>
          <a:srgbClr val="FFFFFF"/>
        </a:lt1>
        <a:dk2>
          <a:srgbClr val="F8F8F8"/>
        </a:dk2>
        <a:lt2>
          <a:srgbClr val="C5CCD1"/>
        </a:lt2>
        <a:accent1>
          <a:srgbClr val="00A1E2"/>
        </a:accent1>
        <a:accent2>
          <a:srgbClr val="0071A0"/>
        </a:accent2>
        <a:accent3>
          <a:srgbClr val="FFFFFF"/>
        </a:accent3>
        <a:accent4>
          <a:srgbClr val="3F4C59"/>
        </a:accent4>
        <a:accent5>
          <a:srgbClr val="AACDEE"/>
        </a:accent5>
        <a:accent6>
          <a:srgbClr val="006691"/>
        </a:accent6>
        <a:hlink>
          <a:srgbClr val="69A523"/>
        </a:hlink>
        <a:folHlink>
          <a:srgbClr val="8DC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zend_ppt_template_office2007_v2 4">
    <a:dk1>
      <a:srgbClr val="4B5A69"/>
    </a:dk1>
    <a:lt1>
      <a:srgbClr val="FFFFFF"/>
    </a:lt1>
    <a:dk2>
      <a:srgbClr val="F8F8F8"/>
    </a:dk2>
    <a:lt2>
      <a:srgbClr val="C5CCD1"/>
    </a:lt2>
    <a:accent1>
      <a:srgbClr val="00A1E2"/>
    </a:accent1>
    <a:accent2>
      <a:srgbClr val="0071A0"/>
    </a:accent2>
    <a:accent3>
      <a:srgbClr val="FFFFFF"/>
    </a:accent3>
    <a:accent4>
      <a:srgbClr val="3F4C59"/>
    </a:accent4>
    <a:accent5>
      <a:srgbClr val="AACDEE"/>
    </a:accent5>
    <a:accent6>
      <a:srgbClr val="006691"/>
    </a:accent6>
    <a:hlink>
      <a:srgbClr val="69A523"/>
    </a:hlink>
    <a:folHlink>
      <a:srgbClr val="8DCD2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zend-template-2007</Template>
  <TotalTime>9312</TotalTime>
  <Words>1780</Words>
  <Application>Microsoft Office PowerPoint</Application>
  <PresentationFormat>On-screen Show (4:3)</PresentationFormat>
  <Paragraphs>446</Paragraphs>
  <Slides>39</Slides>
  <Notes>12</Notes>
  <HiddenSlides>1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zend-template-2007</vt:lpstr>
      <vt:lpstr>zend-template-white</vt:lpstr>
      <vt:lpstr>1_zend-template-white</vt:lpstr>
      <vt:lpstr>2_zend-template-white</vt:lpstr>
      <vt:lpstr>3_zend-template-white</vt:lpstr>
      <vt:lpstr>4_zend-template-white</vt:lpstr>
      <vt:lpstr>5_zend-template-white</vt:lpstr>
      <vt:lpstr>zend_ppt_template_office2007_v2</vt:lpstr>
      <vt:lpstr>The PHP Performance Paradox</vt:lpstr>
      <vt:lpstr>Quick Recap of ZendCon news</vt:lpstr>
      <vt:lpstr>Business Use of PHP Continues to Increase</vt:lpstr>
      <vt:lpstr>PowerPoint Presentation</vt:lpstr>
      <vt:lpstr>Key Drivers to Growth: Developer Affinity and Strong Application Ecosystem</vt:lpstr>
      <vt:lpstr>Zend Framework 1.11 </vt:lpstr>
      <vt:lpstr>Zend Updates</vt:lpstr>
      <vt:lpstr>Getting back to Performance…</vt:lpstr>
      <vt:lpstr>PHP’s Performance Evolution</vt:lpstr>
      <vt:lpstr>OO performance improvements in PHP 5.x</vt:lpstr>
      <vt:lpstr>PHP 3.0</vt:lpstr>
      <vt:lpstr>PHP 3.0 In Perspective</vt:lpstr>
      <vt:lpstr>PHP 4.0</vt:lpstr>
      <vt:lpstr>PHP 5.0</vt:lpstr>
      <vt:lpstr>PHP 5.1</vt:lpstr>
      <vt:lpstr>In-depth: Specialized Executor</vt:lpstr>
      <vt:lpstr>In-depth: Specialized Executor</vt:lpstr>
      <vt:lpstr>In-depth: Compiled Variables</vt:lpstr>
      <vt:lpstr>PHP 5.2</vt:lpstr>
      <vt:lpstr>PHP 5.3</vt:lpstr>
      <vt:lpstr>In-depth: Lazy Symbol Table Initialization</vt:lpstr>
      <vt:lpstr>In-depth: Lazy Symbol Table Initialization</vt:lpstr>
      <vt:lpstr>Lazy Symbol Table Initialization Considerations</vt:lpstr>
      <vt:lpstr>PHP trunk (probably 5.4)</vt:lpstr>
      <vt:lpstr>In depth: Interned Strings</vt:lpstr>
      <vt:lpstr>Lies, damn lies &amp; benchmarks</vt:lpstr>
      <vt:lpstr>Real World Benchmark: Hello World</vt:lpstr>
      <vt:lpstr>Real World Benchmark: QDIG</vt:lpstr>
      <vt:lpstr>Real World Benchmark: Drupal</vt:lpstr>
      <vt:lpstr>Real World Benchmark: Wordpress</vt:lpstr>
      <vt:lpstr>Real World Benchmark: XOOPS</vt:lpstr>
      <vt:lpstr>Real World Benchmark: Zend Framework</vt:lpstr>
      <vt:lpstr>Real World Benchmark: Scrum (ZF)</vt:lpstr>
      <vt:lpstr>How do we fare? Mandelbrot in different languages</vt:lpstr>
      <vt:lpstr>Going Forward</vt:lpstr>
      <vt:lpstr>JIT may be coming to PHP!</vt:lpstr>
      <vt:lpstr>Using ICC</vt:lpstr>
      <vt:lpstr>Asking for Van-Gogh’s help (Low level tuning)</vt:lpstr>
      <vt:lpstr>Merci!</vt:lpstr>
    </vt:vector>
  </TitlesOfParts>
  <Company>Zend  Technologies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Zend Framework Survey - 2009</dc:title>
  <dc:creator>Anya &amp; Zeev</dc:creator>
  <cp:lastModifiedBy>Zeev Suraski</cp:lastModifiedBy>
  <cp:revision>276</cp:revision>
  <dcterms:created xsi:type="dcterms:W3CDTF">2010-01-04T08:48:30Z</dcterms:created>
  <dcterms:modified xsi:type="dcterms:W3CDTF">2011-01-13T15:27:32Z</dcterms:modified>
</cp:coreProperties>
</file>